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9" r:id="rId13"/>
    <p:sldId id="270" r:id="rId14"/>
    <p:sldId id="266" r:id="rId15"/>
    <p:sldId id="268"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FD1E0AB-1238-48A0-BEAC-5883242D4CCB}" type="datetimeFigureOut">
              <a:rPr lang="pl-PL" smtClean="0"/>
              <a:pPr/>
              <a:t>2009-12-13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74F9962-58EC-403D-9B2C-0541797E70BB}" type="slidenum">
              <a:rPr lang="pl-PL" smtClean="0"/>
              <a:pPr/>
              <a:t>‹#›</a:t>
            </a:fld>
            <a:endParaRPr lang="pl-PL"/>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1E0AB-1238-48A0-BEAC-5883242D4CCB}" type="datetimeFigureOut">
              <a:rPr lang="pl-PL" smtClean="0"/>
              <a:pPr/>
              <a:t>2009-12-13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F9962-58EC-403D-9B2C-0541797E70B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rot="1037444">
            <a:off x="1130099" y="2823651"/>
            <a:ext cx="6642541" cy="923330"/>
          </a:xfrm>
          <a:prstGeom prst="rect">
            <a:avLst/>
          </a:prstGeom>
          <a:noFill/>
        </p:spPr>
        <p:txBody>
          <a:bodyPr wrap="square" lIns="91440" tIns="45720" rIns="91440" bIns="45720">
            <a:spAutoFit/>
          </a:bodyPr>
          <a:lstStyle/>
          <a:p>
            <a:pPr algn="ctr"/>
            <a:r>
              <a:rPr lang="pl-P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USUWAMY AZBEST!</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pl-PL"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Oddawanie starego azbestu</a:t>
            </a:r>
            <a:endParaRPr lang="pl-PL"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ymbol zastępczy zawartości 2"/>
          <p:cNvSpPr>
            <a:spLocks noGrp="1"/>
          </p:cNvSpPr>
          <p:nvPr>
            <p:ph idx="1"/>
          </p:nvPr>
        </p:nvSpPr>
        <p:spPr/>
        <p:txBody>
          <a:bodyPr>
            <a:normAutofit fontScale="85000" lnSpcReduction="20000"/>
          </a:bodyPr>
          <a:lstStyle/>
          <a:p>
            <a:r>
              <a:rPr lang="pl-PL" dirty="0" smtClean="0"/>
              <a:t>W Polsce jest ok. 2 mld m2 pokryć dachowych z azbestu. Ponieważ muszą one być wymieniane, należy znaleźć sposób na bezpieczne dla środowiska składowanie zdjętych elementów. Nie można ich wyrzucać w miejscu, które nie jest do tego specjalnie przeznaczone - podlega to ściśle określonej procedurze. Oczywiście, w praktyce wygląda to zupełnie inaczej - większość zdemontowanych materiałów azbestowych, zwłaszcza na wsiach, wciąż trafia do lasów i rzek zamiast na wysypiska. Jeśli nie wiemy, gdzie bezpiecznie składować stare materiały zawierające azbest, możemy dowiedzieć się tego w urzędzie gminy.</a:t>
            </a:r>
            <a:endParaRPr lang="pl-PL" dirty="0"/>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71472" y="0"/>
            <a:ext cx="8072462" cy="2585323"/>
          </a:xfrm>
          <a:prstGeom prst="rect">
            <a:avLst/>
          </a:prstGeom>
          <a:noFill/>
        </p:spPr>
        <p:txBody>
          <a:bodyPr wrap="square" lIns="91440" tIns="45720" rIns="91440" bIns="45720">
            <a:spAutoFit/>
          </a:bodyPr>
          <a:lstStyle/>
          <a:p>
            <a:pPr algn="ctr"/>
            <a:r>
              <a:rPr lang="pl-P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Azbest wyrzucany do lasów i rowów to wciąż rzeczywistość</a:t>
            </a:r>
            <a:endPar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Obraz 4" descr="azbest2.jpg"/>
          <p:cNvPicPr>
            <a:picLocks noChangeAspect="1"/>
          </p:cNvPicPr>
          <p:nvPr/>
        </p:nvPicPr>
        <p:blipFill>
          <a:blip r:embed="rId2"/>
          <a:stretch>
            <a:fillRect/>
          </a:stretch>
        </p:blipFill>
        <p:spPr>
          <a:xfrm>
            <a:off x="0" y="2786058"/>
            <a:ext cx="4667250" cy="3857628"/>
          </a:xfrm>
          <a:prstGeom prst="rect">
            <a:avLst/>
          </a:prstGeom>
        </p:spPr>
      </p:pic>
      <p:pic>
        <p:nvPicPr>
          <p:cNvPr id="6" name="Obraz 5" descr="mieci_azbest_piaseczno_210.jpg"/>
          <p:cNvPicPr>
            <a:picLocks noChangeAspect="1"/>
          </p:cNvPicPr>
          <p:nvPr/>
        </p:nvPicPr>
        <p:blipFill>
          <a:blip r:embed="rId3"/>
          <a:stretch>
            <a:fillRect/>
          </a:stretch>
        </p:blipFill>
        <p:spPr>
          <a:xfrm>
            <a:off x="4501417" y="2857472"/>
            <a:ext cx="4642583" cy="4000528"/>
          </a:xfrm>
          <a:prstGeom prst="rect">
            <a:avLst/>
          </a:prstGeom>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Składowiska w naszym województwie</a:t>
            </a:r>
            <a:endParaRPr lang="pl-PL"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ymbol zastępczy zawartości 2"/>
          <p:cNvSpPr>
            <a:spLocks noGrp="1"/>
          </p:cNvSpPr>
          <p:nvPr>
            <p:ph idx="1"/>
          </p:nvPr>
        </p:nvSpPr>
        <p:spPr/>
        <p:txBody>
          <a:bodyPr/>
          <a:lstStyle/>
          <a:p>
            <a:r>
              <a:rPr lang="pl-PL" dirty="0" smtClean="0"/>
              <a:t>W naszym województwie jest niewiele składowisk azbestu i miejsc ich utylizacji. Najwięcej firm zajmujących się składowaniem jest w Kraśniku. W Lublinie jest ich zaledwie 2. Ale problem może się zakończyć, gdyż Bogdanka chce stworzyć w swoich kopalniach odkrywkowych miejsce utylizacji tego szkodliwego wyrobu.</a:t>
            </a:r>
            <a:endParaRPr lang="pl-PL" dirty="0"/>
          </a:p>
        </p:txBody>
      </p:sp>
    </p:spTree>
  </p:cSld>
  <p:clrMapOvr>
    <a:masterClrMapping/>
  </p:clrMapOvr>
  <p:transition spd="slow">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120.jpg"/>
          <p:cNvPicPr>
            <a:picLocks noChangeAspect="1"/>
          </p:cNvPicPr>
          <p:nvPr/>
        </p:nvPicPr>
        <p:blipFill>
          <a:blip r:embed="rId2"/>
          <a:stretch>
            <a:fillRect/>
          </a:stretch>
        </p:blipFill>
        <p:spPr>
          <a:xfrm>
            <a:off x="1071538" y="2000240"/>
            <a:ext cx="7007506" cy="4652984"/>
          </a:xfrm>
          <a:prstGeom prst="rect">
            <a:avLst/>
          </a:prstGeom>
        </p:spPr>
      </p:pic>
      <p:sp>
        <p:nvSpPr>
          <p:cNvPr id="5" name="Prostokąt 4"/>
          <p:cNvSpPr/>
          <p:nvPr/>
        </p:nvSpPr>
        <p:spPr>
          <a:xfrm>
            <a:off x="2214546" y="214290"/>
            <a:ext cx="4974534" cy="1477328"/>
          </a:xfrm>
          <a:prstGeom prst="rect">
            <a:avLst/>
          </a:prstGeom>
          <a:noFill/>
        </p:spPr>
        <p:txBody>
          <a:bodyPr wrap="square" lIns="91440" tIns="45720" rIns="91440" bIns="45720">
            <a:spAutoFit/>
          </a:bodyPr>
          <a:lstStyle/>
          <a:p>
            <a:pPr algn="ctr"/>
            <a:r>
              <a:rPr lang="pl-PL" sz="3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tutaj ma powstać największe w naszym rejonie miejsce utylizacji azbestu  </a:t>
            </a:r>
            <a:endParaRPr lang="pl-PL" sz="3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Azbest w Polsce</a:t>
            </a:r>
            <a:endParaRPr lang="pl-PL"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Symbol zastępczy zawartości 2"/>
          <p:cNvSpPr>
            <a:spLocks noGrp="1"/>
          </p:cNvSpPr>
          <p:nvPr>
            <p:ph idx="1"/>
          </p:nvPr>
        </p:nvSpPr>
        <p:spPr>
          <a:xfrm>
            <a:off x="0" y="1428736"/>
            <a:ext cx="4500594" cy="4525963"/>
          </a:xfrm>
        </p:spPr>
        <p:txBody>
          <a:bodyPr>
            <a:normAutofit lnSpcReduction="10000"/>
          </a:bodyPr>
          <a:lstStyle/>
          <a:p>
            <a:pPr>
              <a:buNone/>
            </a:pPr>
            <a:r>
              <a:rPr lang="pl-PL" dirty="0" smtClean="0"/>
              <a:t>    Niestety na mapie widzimy, że w naszym kraju jest najwięcej azbestu w województwie lubelskim</a:t>
            </a:r>
            <a:r>
              <a:rPr lang="pl-PL" dirty="0"/>
              <a:t> </a:t>
            </a:r>
            <a:r>
              <a:rPr lang="pl-PL" dirty="0" smtClean="0"/>
              <a:t>i mazowieckim. Miejmy nadzieję że to się zmieni po akcji „usuwamy azbest”.</a:t>
            </a:r>
            <a:endParaRPr lang="pl-PL" dirty="0"/>
          </a:p>
        </p:txBody>
      </p:sp>
      <p:pic>
        <p:nvPicPr>
          <p:cNvPr id="4" name="Obraz 3" descr="mapa_na_stron_.jpg"/>
          <p:cNvPicPr>
            <a:picLocks noChangeAspect="1"/>
          </p:cNvPicPr>
          <p:nvPr/>
        </p:nvPicPr>
        <p:blipFill>
          <a:blip r:embed="rId2"/>
          <a:stretch>
            <a:fillRect/>
          </a:stretch>
        </p:blipFill>
        <p:spPr>
          <a:xfrm>
            <a:off x="4143340" y="1428736"/>
            <a:ext cx="5000660" cy="500066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282" y="642918"/>
            <a:ext cx="8501122" cy="424731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Dziękuję za obejrzenie mojej prezentacji i zapraszam do przyłączenia się do akcji</a:t>
            </a:r>
          </a:p>
          <a:p>
            <a:pPr algn="ctr"/>
            <a:r>
              <a:rPr lang="pl-PL"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„usuwamy azbest”!</a:t>
            </a:r>
            <a:endParaRPr lang="pl-PL"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pole tekstowe 4"/>
          <p:cNvSpPr txBox="1"/>
          <p:nvPr/>
        </p:nvSpPr>
        <p:spPr>
          <a:xfrm>
            <a:off x="5929322" y="5143512"/>
            <a:ext cx="2357454" cy="1569660"/>
          </a:xfrm>
          <a:prstGeom prst="rect">
            <a:avLst/>
          </a:prstGeom>
          <a:noFill/>
        </p:spPr>
        <p:txBody>
          <a:bodyPr wrap="square" rtlCol="0">
            <a:spAutoFit/>
          </a:bodyPr>
          <a:lstStyle/>
          <a:p>
            <a:r>
              <a:rPr lang="pl-PL" sz="3200" dirty="0" smtClean="0">
                <a:latin typeface="Freestyle Script" pitchFamily="66" charset="0"/>
              </a:rPr>
              <a:t>Jakub Kowalczyk</a:t>
            </a:r>
          </a:p>
          <a:p>
            <a:r>
              <a:rPr lang="pl-PL" sz="3200" dirty="0">
                <a:latin typeface="Freestyle Script" pitchFamily="66" charset="0"/>
              </a:rPr>
              <a:t>k</a:t>
            </a:r>
            <a:r>
              <a:rPr lang="pl-PL" sz="3200" dirty="0" smtClean="0">
                <a:latin typeface="Freestyle Script" pitchFamily="66" charset="0"/>
              </a:rPr>
              <a:t>l. I „bt”</a:t>
            </a:r>
          </a:p>
          <a:p>
            <a:r>
              <a:rPr lang="pl-PL" sz="3200" dirty="0">
                <a:latin typeface="Freestyle Script" pitchFamily="66" charset="0"/>
              </a:rPr>
              <a:t>n</a:t>
            </a:r>
            <a:r>
              <a:rPr lang="pl-PL" sz="3200" dirty="0" smtClean="0">
                <a:latin typeface="Freestyle Script" pitchFamily="66" charset="0"/>
              </a:rPr>
              <a:t>r. 13</a:t>
            </a:r>
            <a:endParaRPr lang="pl-PL" sz="3200" dirty="0">
              <a:latin typeface="Freestyle Script" pitchFamily="66" charset="0"/>
            </a:endParaRPr>
          </a:p>
        </p:txBody>
      </p:sp>
    </p:spTree>
  </p:cSld>
  <p:clrMapOvr>
    <a:masterClrMapping/>
  </p:clrMapOvr>
  <p:transition spd="slow">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Czym jest azbest???</a:t>
            </a:r>
            <a:endParaRPr lang="pl-P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ymbol zastępczy zawartości 2"/>
          <p:cNvSpPr>
            <a:spLocks noGrp="1"/>
          </p:cNvSpPr>
          <p:nvPr>
            <p:ph idx="1"/>
          </p:nvPr>
        </p:nvSpPr>
        <p:spPr/>
        <p:txBody>
          <a:bodyPr>
            <a:normAutofit fontScale="85000" lnSpcReduction="20000"/>
          </a:bodyPr>
          <a:lstStyle/>
          <a:p>
            <a:r>
              <a:rPr lang="pl-PL" dirty="0" smtClean="0"/>
              <a:t>Azbest to włóknisty materiał nieorganiczny (w wielu państwach znany pod nazwą lnu kamiennego lub bawełnianego kamienia). Jego największą zaletą jest odporność na wysokie temperatury.</a:t>
            </a:r>
            <a:br>
              <a:rPr lang="pl-PL" dirty="0" smtClean="0"/>
            </a:br>
            <a:r>
              <a:rPr lang="pl-PL" dirty="0" smtClean="0"/>
              <a:t>Po nagrzaniu do 350°C odporność mechaniczna włókien azbestu spada zaledwie o 20% (spowodowane to jest usunięciem części wody). Natomiast po przyjęciu wody z wilgotnego otoczenia wraca do poprzedniego stanu. Dopiero temperatura ponad 700°C powoduje całkowite odparowanie wody i nieodwracalne zniszczenie materiału (włókna tracą elastyczność i zaczynają się kruszyć). </a:t>
            </a:r>
            <a:endParaRPr lang="pl-PL" dirty="0"/>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Azbest_amfibolowy%2C_Czechy_Vyzna.jpg"/>
          <p:cNvPicPr>
            <a:picLocks noChangeAspect="1"/>
          </p:cNvPicPr>
          <p:nvPr/>
        </p:nvPicPr>
        <p:blipFill>
          <a:blip r:embed="rId2"/>
          <a:stretch>
            <a:fillRect/>
          </a:stretch>
        </p:blipFill>
        <p:spPr>
          <a:xfrm>
            <a:off x="357158" y="714356"/>
            <a:ext cx="4662899" cy="5643602"/>
          </a:xfrm>
          <a:prstGeom prst="rect">
            <a:avLst/>
          </a:prstGeom>
        </p:spPr>
      </p:pic>
      <p:sp>
        <p:nvSpPr>
          <p:cNvPr id="6" name="Prostokąt 5"/>
          <p:cNvSpPr/>
          <p:nvPr/>
        </p:nvSpPr>
        <p:spPr>
          <a:xfrm>
            <a:off x="2571736" y="0"/>
            <a:ext cx="3651577" cy="630942"/>
          </a:xfrm>
          <a:prstGeom prst="rect">
            <a:avLst/>
          </a:prstGeom>
          <a:noFill/>
        </p:spPr>
        <p:txBody>
          <a:bodyPr wrap="none" lIns="91440" tIns="45720" rIns="91440" bIns="45720">
            <a:spAutoFit/>
          </a:bodyPr>
          <a:lstStyle/>
          <a:p>
            <a:pPr algn="ctr"/>
            <a:r>
              <a:rPr lang="pl-PL" sz="35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Azbest amfibolowy</a:t>
            </a:r>
            <a:endParaRPr lang="pl-PL" sz="35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Obraz 6" descr="azbest.jpg"/>
          <p:cNvPicPr>
            <a:picLocks noChangeAspect="1"/>
          </p:cNvPicPr>
          <p:nvPr/>
        </p:nvPicPr>
        <p:blipFill>
          <a:blip r:embed="rId3" cstate="print"/>
          <a:stretch>
            <a:fillRect/>
          </a:stretch>
        </p:blipFill>
        <p:spPr>
          <a:xfrm>
            <a:off x="5214942" y="642918"/>
            <a:ext cx="3660254" cy="5929354"/>
          </a:xfrm>
          <a:prstGeom prst="rect">
            <a:avLst/>
          </a:prstGeom>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 czego służy azbest???</a:t>
            </a:r>
            <a:endParaRPr lang="pl-P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ymbol zastępczy zawartości 2"/>
          <p:cNvSpPr>
            <a:spLocks noGrp="1"/>
          </p:cNvSpPr>
          <p:nvPr>
            <p:ph idx="1"/>
          </p:nvPr>
        </p:nvSpPr>
        <p:spPr/>
        <p:txBody>
          <a:bodyPr>
            <a:normAutofit fontScale="85000" lnSpcReduction="20000"/>
          </a:bodyPr>
          <a:lstStyle/>
          <a:p>
            <a:r>
              <a:rPr lang="pl-PL" dirty="0" smtClean="0"/>
              <a:t>Z najlepszych gatunków azbestu robi się przędzę azbestową, używaną do produkcji sznurów, taśm, tkanin ognioochronnych i koców gaśniczych, odpornych na działanie temperatury od 250°C do 450°C. Azbest służył również do produkcji okładzin ciernych i taśm hamulcowych oraz materiałów hydroizolacyjnych, np. pap dachowych, mas i kitów. Od początku lat 60. azbest zaczęto wykorzystywać przede wszystkim w budownictwie. Używano go do wytwarzania materiałów dekarskich i okładzinowych (w postaci płyt falistych i gładkich), rur wodociągowych</a:t>
            </a:r>
            <a:br>
              <a:rPr lang="pl-PL" dirty="0" smtClean="0"/>
            </a:br>
            <a:r>
              <a:rPr lang="pl-PL" dirty="0" smtClean="0"/>
              <a:t>i kanalizacyjnych.</a:t>
            </a:r>
            <a:endParaRPr lang="pl-PL" dirty="0"/>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07_01.jpg"/>
          <p:cNvPicPr>
            <a:picLocks noChangeAspect="1"/>
          </p:cNvPicPr>
          <p:nvPr/>
        </p:nvPicPr>
        <p:blipFill>
          <a:blip r:embed="rId2"/>
          <a:stretch>
            <a:fillRect/>
          </a:stretch>
        </p:blipFill>
        <p:spPr>
          <a:xfrm>
            <a:off x="4500530" y="428604"/>
            <a:ext cx="4643470" cy="3929066"/>
          </a:xfrm>
          <a:prstGeom prst="rect">
            <a:avLst/>
          </a:prstGeom>
        </p:spPr>
      </p:pic>
      <p:pic>
        <p:nvPicPr>
          <p:cNvPr id="4" name="Symbol zastępczy zawartości 3" descr="azbest_dach_d.jpg"/>
          <p:cNvPicPr>
            <a:picLocks noGrp="1" noChangeAspect="1"/>
          </p:cNvPicPr>
          <p:nvPr>
            <p:ph idx="1"/>
          </p:nvPr>
        </p:nvPicPr>
        <p:blipFill>
          <a:blip r:embed="rId3"/>
          <a:stretch>
            <a:fillRect/>
          </a:stretch>
        </p:blipFill>
        <p:spPr>
          <a:xfrm>
            <a:off x="0" y="428604"/>
            <a:ext cx="5286380" cy="3964785"/>
          </a:xfrm>
        </p:spPr>
      </p:pic>
      <p:pic>
        <p:nvPicPr>
          <p:cNvPr id="6" name="Obraz 5" descr="rury.jpg"/>
          <p:cNvPicPr>
            <a:picLocks noChangeAspect="1"/>
          </p:cNvPicPr>
          <p:nvPr/>
        </p:nvPicPr>
        <p:blipFill>
          <a:blip r:embed="rId4"/>
          <a:stretch>
            <a:fillRect/>
          </a:stretch>
        </p:blipFill>
        <p:spPr>
          <a:xfrm>
            <a:off x="0" y="3929066"/>
            <a:ext cx="9144000" cy="2928934"/>
          </a:xfrm>
          <a:prstGeom prst="rect">
            <a:avLst/>
          </a:prstGeom>
        </p:spPr>
      </p:pic>
      <p:sp>
        <p:nvSpPr>
          <p:cNvPr id="7" name="Prostokąt 6"/>
          <p:cNvSpPr/>
          <p:nvPr/>
        </p:nvSpPr>
        <p:spPr>
          <a:xfrm>
            <a:off x="2571736" y="0"/>
            <a:ext cx="4143404" cy="400110"/>
          </a:xfrm>
          <a:prstGeom prst="rect">
            <a:avLst/>
          </a:prstGeom>
          <a:noFill/>
        </p:spPr>
        <p:txBody>
          <a:bodyPr wrap="square" lIns="91440" tIns="45720" rIns="91440" bIns="45720">
            <a:spAutoFit/>
          </a:bodyPr>
          <a:lstStyle/>
          <a:p>
            <a:pPr algn="ctr"/>
            <a:r>
              <a:rPr lang="pl-PL"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Rury i dachy azbestowe</a:t>
            </a:r>
            <a:endParaRPr lang="pl-PL" sz="2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pl-PL"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Dlaczego azbest szkodzi</a:t>
            </a:r>
            <a:endParaRPr lang="pl-PL"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Symbol zastępczy zawartości 2"/>
          <p:cNvSpPr>
            <a:spLocks noGrp="1"/>
          </p:cNvSpPr>
          <p:nvPr>
            <p:ph idx="1"/>
          </p:nvPr>
        </p:nvSpPr>
        <p:spPr/>
        <p:txBody>
          <a:bodyPr>
            <a:normAutofit fontScale="70000" lnSpcReduction="20000"/>
          </a:bodyPr>
          <a:lstStyle/>
          <a:p>
            <a:r>
              <a:rPr lang="pl-PL" dirty="0" smtClean="0"/>
              <a:t>Włókna azbestu mają średnicę czterokrotnie cieńszą</a:t>
            </a:r>
            <a:r>
              <a:rPr lang="pl-PL" dirty="0"/>
              <a:t> </a:t>
            </a:r>
            <a:r>
              <a:rPr lang="pl-PL" dirty="0" smtClean="0"/>
              <a:t>od ludzkiego włosa. Badania zaś dowiodły, </a:t>
            </a:r>
            <a:br>
              <a:rPr lang="pl-PL" dirty="0" smtClean="0"/>
            </a:br>
            <a:r>
              <a:rPr lang="pl-PL" dirty="0" smtClean="0"/>
              <a:t>że wszystkie włókna, których średnica jest mniejsza od 3 mikrometrów, a długość większa niż 5 mikrometrów są respirabilne - a to oznacza, że wciągnięte wraz z powietrzem do płuc, pozostają tam. Może to powodować chorobę zwaną azbestozą. Pył azbestowy nie tylko zanieczyszcza płuca, ale i mechanicznie je uszkadza - ostre drobinki drażnią śluzówkę, co powoduje zwłóknienie tkanki płucnej i pośrednio proces nowotworowy, a organizm nie jest w stanie rozpuścić włókien azbestu ze względu na ich dużą odporność chemiczną. Proces chorobowy przy azbestozie jest długi - średnio wynosi 20 lat od chwili zetknięcia się z azbestem. Choroba objawia się napadami kaszlu i astmą. </a:t>
            </a:r>
            <a:endParaRPr lang="pl-PL"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azbest_wdychanie.jpg"/>
          <p:cNvPicPr>
            <a:picLocks noGrp="1" noChangeAspect="1"/>
          </p:cNvPicPr>
          <p:nvPr>
            <p:ph idx="1"/>
          </p:nvPr>
        </p:nvPicPr>
        <p:blipFill>
          <a:blip r:embed="rId2"/>
          <a:stretch>
            <a:fillRect/>
          </a:stretch>
        </p:blipFill>
        <p:spPr>
          <a:xfrm>
            <a:off x="4214810" y="2500306"/>
            <a:ext cx="3810000" cy="3609975"/>
          </a:xfrm>
        </p:spPr>
      </p:pic>
      <p:pic>
        <p:nvPicPr>
          <p:cNvPr id="5" name="Obraz 4" descr="15-QZC08078_ART27-44-159_asbestos%20engulfed.jpg"/>
          <p:cNvPicPr>
            <a:picLocks noChangeAspect="1"/>
          </p:cNvPicPr>
          <p:nvPr/>
        </p:nvPicPr>
        <p:blipFill>
          <a:blip r:embed="rId3"/>
          <a:stretch>
            <a:fillRect/>
          </a:stretch>
        </p:blipFill>
        <p:spPr>
          <a:xfrm>
            <a:off x="500034" y="2143116"/>
            <a:ext cx="3257550" cy="4076700"/>
          </a:xfrm>
          <a:prstGeom prst="rect">
            <a:avLst/>
          </a:prstGeom>
        </p:spPr>
      </p:pic>
      <p:sp>
        <p:nvSpPr>
          <p:cNvPr id="6" name="Prostokąt 5"/>
          <p:cNvSpPr/>
          <p:nvPr/>
        </p:nvSpPr>
        <p:spPr>
          <a:xfrm>
            <a:off x="285720" y="0"/>
            <a:ext cx="8858280" cy="1754326"/>
          </a:xfrm>
          <a:prstGeom prst="rect">
            <a:avLst/>
          </a:prstGeom>
          <a:noFill/>
        </p:spPr>
        <p:txBody>
          <a:bodyPr wrap="square" lIns="91440" tIns="45720" rIns="91440" bIns="45720">
            <a:spAutoFit/>
          </a:bodyPr>
          <a:lstStyle/>
          <a:p>
            <a:pPr algn="ctr"/>
            <a:r>
              <a:rPr lang="pl-PL"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Wygląd komórek azbestowych</a:t>
            </a:r>
            <a:endParaRPr lang="pl-PL"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Usuwanie azbestu</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ymbol zastępczy zawartości 2"/>
          <p:cNvSpPr>
            <a:spLocks noGrp="1"/>
          </p:cNvSpPr>
          <p:nvPr>
            <p:ph idx="1"/>
          </p:nvPr>
        </p:nvSpPr>
        <p:spPr/>
        <p:txBody>
          <a:bodyPr>
            <a:normAutofit fontScale="62500" lnSpcReduction="20000"/>
          </a:bodyPr>
          <a:lstStyle/>
          <a:p>
            <a:r>
              <a:rPr lang="pl-PL" dirty="0" smtClean="0"/>
              <a:t>Zgodnie ze wspomnianym rozporządzeniem ministra gospodarki materiały zawierające azbest muszą</a:t>
            </a:r>
            <a:r>
              <a:rPr lang="pl-PL" dirty="0"/>
              <a:t> </a:t>
            </a:r>
            <a:r>
              <a:rPr lang="pl-PL" dirty="0" smtClean="0"/>
              <a:t>zostać usunięte na koszt właściciela budynku i zastąpione innymi wyrobami, </a:t>
            </a:r>
            <a:br>
              <a:rPr lang="pl-PL" dirty="0" smtClean="0"/>
            </a:br>
            <a:r>
              <a:rPr lang="pl-PL" dirty="0" smtClean="0"/>
              <a:t>nie zawierającymi azbestu. Prace polegające na usuwaniu lub naprawie starych pokryć azbestowych mogą być wykonywane wyłącznie przez firmy posiadające odpowiednie wyposażenie techniczne oraz zatrudniające odpowiednio przeszkolonych pracowników. Wykonawca musi posiadać zezwolenie na prowadzenie działalności, w wyniku której powstają niebezpieczne odpady. Prace należy prowadzić w taki sposób, by w możliwie największym stopniu ograniczyć uwalnianie się azbestu. Pomoże w tym nawilżanie wyrobów azbestowych wodą</a:t>
            </a:r>
            <a:r>
              <a:rPr lang="pl-PL" dirty="0"/>
              <a:t> </a:t>
            </a:r>
            <a:r>
              <a:rPr lang="pl-PL" dirty="0" smtClean="0"/>
              <a:t>(lepiej stosować specjalne środki "unieszkodliwiające" azbest podczas jego usuwania, wnikające wgłąb materiału, impregnujące i wiążące włókna, a tym samym uniemożliwiające ich uwalnianie). Tam, gdzie jest to możliwe, powinno się demontować całe wyroby (płyty, rury), starając się ich przy tym nie uszkodzić. </a:t>
            </a:r>
            <a:endParaRPr lang="pl-PL" dirty="0"/>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utylizacja_azbestu.jpg"/>
          <p:cNvPicPr>
            <a:picLocks noChangeAspect="1"/>
          </p:cNvPicPr>
          <p:nvPr/>
        </p:nvPicPr>
        <p:blipFill>
          <a:blip r:embed="rId2"/>
          <a:stretch>
            <a:fillRect/>
          </a:stretch>
        </p:blipFill>
        <p:spPr>
          <a:xfrm>
            <a:off x="2285984" y="2651853"/>
            <a:ext cx="6611532" cy="4206147"/>
          </a:xfrm>
          <a:prstGeom prst="rect">
            <a:avLst/>
          </a:prstGeom>
        </p:spPr>
      </p:pic>
      <p:pic>
        <p:nvPicPr>
          <p:cNvPr id="4" name="Obraz 3" descr="duda_016.jpg"/>
          <p:cNvPicPr>
            <a:picLocks noChangeAspect="1"/>
          </p:cNvPicPr>
          <p:nvPr/>
        </p:nvPicPr>
        <p:blipFill>
          <a:blip r:embed="rId3"/>
          <a:stretch>
            <a:fillRect/>
          </a:stretch>
        </p:blipFill>
        <p:spPr>
          <a:xfrm>
            <a:off x="5143504" y="0"/>
            <a:ext cx="3698892" cy="2774169"/>
          </a:xfrm>
          <a:prstGeom prst="rect">
            <a:avLst/>
          </a:prstGeom>
        </p:spPr>
      </p:pic>
      <p:sp>
        <p:nvSpPr>
          <p:cNvPr id="6" name="Prostokąt 5"/>
          <p:cNvSpPr/>
          <p:nvPr/>
        </p:nvSpPr>
        <p:spPr>
          <a:xfrm>
            <a:off x="785786" y="357166"/>
            <a:ext cx="1061188" cy="6072230"/>
          </a:xfrm>
          <a:prstGeom prst="rect">
            <a:avLst/>
          </a:prstGeom>
          <a:noFill/>
        </p:spPr>
        <p:txBody>
          <a:bodyPr vert="wordArtVert" wrap="square" lIns="91440" tIns="45720" rIns="91440" bIns="45720">
            <a:spAutoFit/>
          </a:bodyPr>
          <a:lstStyle/>
          <a:p>
            <a:pPr algn="ctr"/>
            <a: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Utylizacja azbestu</a:t>
            </a:r>
            <a:endParaRPr lang="pl-P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410</Words>
  <Application>Microsoft Office PowerPoint</Application>
  <PresentationFormat>Pokaz na ekranie (4:3)</PresentationFormat>
  <Paragraphs>26</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Slajd 1</vt:lpstr>
      <vt:lpstr>Czym jest azbest???</vt:lpstr>
      <vt:lpstr>Slajd 3</vt:lpstr>
      <vt:lpstr>Do czego służy azbest???</vt:lpstr>
      <vt:lpstr>Slajd 5</vt:lpstr>
      <vt:lpstr>Dlaczego azbest szkodzi</vt:lpstr>
      <vt:lpstr>Slajd 7</vt:lpstr>
      <vt:lpstr>Usuwanie azbestu</vt:lpstr>
      <vt:lpstr>Slajd 9</vt:lpstr>
      <vt:lpstr>Oddawanie starego azbestu</vt:lpstr>
      <vt:lpstr>Slajd 11</vt:lpstr>
      <vt:lpstr>Składowiska w naszym województwie</vt:lpstr>
      <vt:lpstr>Slajd 13</vt:lpstr>
      <vt:lpstr>Azbest w Polsce</vt:lpstr>
      <vt:lpstr>Slajd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USUWAMY AZBEST!!!!</dc:title>
  <dc:creator>Komputer</dc:creator>
  <cp:lastModifiedBy>Komputer</cp:lastModifiedBy>
  <cp:revision>12</cp:revision>
  <dcterms:created xsi:type="dcterms:W3CDTF">2009-12-13T18:13:41Z</dcterms:created>
  <dcterms:modified xsi:type="dcterms:W3CDTF">2009-12-13T20:04:43Z</dcterms:modified>
</cp:coreProperties>
</file>