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8201" autoAdjust="0"/>
    <p:restoredTop sz="94702" autoAdjust="0"/>
  </p:normalViewPr>
  <p:slideViewPr>
    <p:cSldViewPr>
      <p:cViewPr varScale="1">
        <p:scale>
          <a:sx n="87" d="100"/>
          <a:sy n="87" d="100"/>
        </p:scale>
        <p:origin x="-4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2010-01-06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2010-01-06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2010-01-06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2010-01-06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2010-01-06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2010-01-06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2010-01-06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2010-01-06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2010-01-06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2010-01-06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2010-01-06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2010-01-06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8.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8.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slideLayout" Target="../slideLayouts/slideLayout8.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5.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8.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8.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8.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8.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8.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lstStyle/>
          <a:p>
            <a:endParaRPr lang="pl-PL" dirty="0"/>
          </a:p>
        </p:txBody>
      </p:sp>
      <p:sp>
        <p:nvSpPr>
          <p:cNvPr id="5" name="Podtytuł 4"/>
          <p:cNvSpPr>
            <a:spLocks noGrp="1"/>
          </p:cNvSpPr>
          <p:nvPr>
            <p:ph type="subTitle" idx="1"/>
          </p:nvPr>
        </p:nvSpPr>
        <p:spPr/>
        <p:txBody>
          <a:bodyPr/>
          <a:lstStyle/>
          <a:p>
            <a:endParaRPr lang="pl-PL" dirty="0"/>
          </a:p>
        </p:txBody>
      </p:sp>
      <p:sp>
        <p:nvSpPr>
          <p:cNvPr id="6" name="Prostokąt 5"/>
          <p:cNvSpPr/>
          <p:nvPr/>
        </p:nvSpPr>
        <p:spPr>
          <a:xfrm>
            <a:off x="1445438" y="2967335"/>
            <a:ext cx="6341272" cy="1200329"/>
          </a:xfrm>
          <a:prstGeom prst="rect">
            <a:avLst/>
          </a:prstGeom>
          <a:noFill/>
        </p:spPr>
        <p:txBody>
          <a:bodyPr wrap="square" lIns="91440" tIns="45720" rIns="91440" bIns="45720">
            <a:spAutoFit/>
          </a:bodyPr>
          <a:lstStyle/>
          <a:p>
            <a:pPr algn="ctr"/>
            <a:r>
              <a:rPr lang="pl-PL" sz="7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Azbest</a:t>
            </a:r>
            <a:endParaRPr lang="pl-PL" sz="7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ustDataLst>
      <p:tags r:id="rId1"/>
    </p:custDataLst>
  </p:cSld>
  <p:clrMapOvr>
    <a:masterClrMapping/>
  </p:clrMapOvr>
  <p:transition spd="slow" advTm="5828">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3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7472386" cy="798496"/>
          </a:xfrm>
        </p:spPr>
        <p:txBody>
          <a:bodyPr>
            <a:normAutofit/>
          </a:bodyPr>
          <a:lstStyle/>
          <a:p>
            <a:pPr algn="ctr"/>
            <a:r>
              <a:rPr lang="pl-PL" sz="3600" dirty="0" smtClean="0"/>
              <a:t>Choroby</a:t>
            </a:r>
            <a:endParaRPr lang="pl-PL" sz="3600" dirty="0"/>
          </a:p>
        </p:txBody>
      </p:sp>
      <p:sp>
        <p:nvSpPr>
          <p:cNvPr id="4" name="Symbol zastępczy tekstu 3"/>
          <p:cNvSpPr>
            <a:spLocks noGrp="1"/>
          </p:cNvSpPr>
          <p:nvPr>
            <p:ph type="body" sz="half" idx="2"/>
          </p:nvPr>
        </p:nvSpPr>
        <p:spPr>
          <a:xfrm>
            <a:off x="457200" y="1643050"/>
            <a:ext cx="3257544" cy="4483113"/>
          </a:xfrm>
        </p:spPr>
        <p:txBody>
          <a:bodyPr>
            <a:normAutofit/>
          </a:bodyPr>
          <a:lstStyle/>
          <a:p>
            <a:r>
              <a:rPr lang="pl-PL" sz="2000" dirty="0" smtClean="0"/>
              <a:t> Azbestoza pojawia się u osób pracujących w przetwórstwie azbestu, gdzie stężenie włókien we wdychanym powietrzu były bardzo wysokie i narażenie trwało dość długo ( zwykle powyżej 10 lat).</a:t>
            </a:r>
          </a:p>
          <a:p>
            <a:r>
              <a:rPr lang="pl-PL" sz="2000" dirty="0" smtClean="0"/>
              <a:t>      Azbest może być również przyczyną raka płuc i </a:t>
            </a:r>
            <a:r>
              <a:rPr lang="pl-PL" sz="2000" dirty="0" err="1" smtClean="0"/>
              <a:t>międzybłoniaka</a:t>
            </a:r>
            <a:r>
              <a:rPr lang="pl-PL" sz="2000" dirty="0" smtClean="0"/>
              <a:t> opłucnej. </a:t>
            </a:r>
            <a:endParaRPr lang="pl-PL" sz="2000" dirty="0"/>
          </a:p>
        </p:txBody>
      </p:sp>
      <p:pic>
        <p:nvPicPr>
          <p:cNvPr id="7" name="Symbol zastępczy zawartości 6" descr="242614.4.jpg"/>
          <p:cNvPicPr>
            <a:picLocks noGrp="1" noChangeAspect="1"/>
          </p:cNvPicPr>
          <p:nvPr>
            <p:ph idx="1"/>
          </p:nvPr>
        </p:nvPicPr>
        <p:blipFill>
          <a:blip r:embed="rId3"/>
          <a:stretch>
            <a:fillRect/>
          </a:stretch>
        </p:blipFill>
        <p:spPr>
          <a:xfrm>
            <a:off x="5143504" y="1571612"/>
            <a:ext cx="3422100" cy="4483100"/>
          </a:xfrm>
        </p:spPr>
      </p:pic>
    </p:spTree>
    <p:custDataLst>
      <p:tags r:id="rId1"/>
    </p:custDataLst>
  </p:cSld>
  <p:clrMapOvr>
    <a:masterClrMapping/>
  </p:clrMapOvr>
  <p:transition spd="slow" advTm="20219">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0" end="0"/>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329642" cy="727058"/>
          </a:xfrm>
        </p:spPr>
        <p:txBody>
          <a:bodyPr/>
          <a:lstStyle/>
          <a:p>
            <a:pPr algn="ctr"/>
            <a:r>
              <a:rPr lang="pl-PL" sz="3600" dirty="0" smtClean="0"/>
              <a:t>Profilaktyka</a:t>
            </a:r>
            <a:endParaRPr lang="pl-PL" sz="3600" dirty="0"/>
          </a:p>
        </p:txBody>
      </p:sp>
      <p:sp>
        <p:nvSpPr>
          <p:cNvPr id="4" name="Symbol zastępczy tekstu 3"/>
          <p:cNvSpPr>
            <a:spLocks noGrp="1"/>
          </p:cNvSpPr>
          <p:nvPr>
            <p:ph type="body" sz="half" idx="2"/>
          </p:nvPr>
        </p:nvSpPr>
        <p:spPr>
          <a:xfrm>
            <a:off x="457200" y="1071546"/>
            <a:ext cx="3757610" cy="5054617"/>
          </a:xfrm>
        </p:spPr>
        <p:txBody>
          <a:bodyPr>
            <a:normAutofit fontScale="92500" lnSpcReduction="20000"/>
          </a:bodyPr>
          <a:lstStyle/>
          <a:p>
            <a:endParaRPr lang="pl-PL" sz="2400" dirty="0" smtClean="0"/>
          </a:p>
          <a:p>
            <a:r>
              <a:rPr lang="pl-PL" sz="2400" dirty="0" smtClean="0"/>
              <a:t> </a:t>
            </a:r>
            <a:r>
              <a:rPr lang="pl-PL" sz="2000" dirty="0" smtClean="0"/>
              <a:t>Azbest jest praktycznie niezniszczalny, zaś groźny dla zdrowia jest wtedy, gdy jego elementarne włókna znajdują się we wdychanym powietrzu. Azbest zabezpieczony w sposób uniemożliwiający uwalnianie się włókien do powietrza nie stanowi żadnego zagrożenia dla zdrowia. Przede wszystkim należy więc ograniczyć emisję pyłu azbestu przez zabezpieczenie materiałów zawierających azbest na terenie posesji we własnym zakresie, to do czasu rozwiązania problemu należy unikać wykonywania prac powodujących wzmożone pylenie, a więc ścieranie, rozdrabnianie, kruszenie i miażdżenie powierzchni. </a:t>
            </a:r>
            <a:endParaRPr lang="pl-PL" sz="2000" dirty="0"/>
          </a:p>
        </p:txBody>
      </p:sp>
      <p:pic>
        <p:nvPicPr>
          <p:cNvPr id="10" name="Symbol zastępczy zawartości 9" descr="azbestzawleczka.jpg"/>
          <p:cNvPicPr>
            <a:picLocks noGrp="1" noChangeAspect="1"/>
          </p:cNvPicPr>
          <p:nvPr>
            <p:ph idx="1"/>
          </p:nvPr>
        </p:nvPicPr>
        <p:blipFill>
          <a:blip r:embed="rId3"/>
          <a:stretch>
            <a:fillRect/>
          </a:stretch>
        </p:blipFill>
        <p:spPr>
          <a:xfrm>
            <a:off x="5286380" y="1571612"/>
            <a:ext cx="2828925" cy="4143375"/>
          </a:xfrm>
        </p:spPr>
      </p:pic>
    </p:spTree>
    <p:custDataLst>
      <p:tags r:id="rId1"/>
    </p:custDataLst>
  </p:cSld>
  <p:clrMapOvr>
    <a:masterClrMapping/>
  </p:clrMapOvr>
  <p:transition spd="slow" advTm="45453">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Scale>
                                      <p:cBhvr>
                                        <p:cTn id="12" dur="1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4">
                                            <p:txEl>
                                              <p:pRg st="1" end="1"/>
                                            </p:txEl>
                                          </p:spTgt>
                                        </p:tgtEl>
                                        <p:attrNameLst>
                                          <p:attrName>ppt_x</p:attrName>
                                          <p:attrName>ppt_y</p:attrName>
                                        </p:attrNameLst>
                                      </p:cBhvr>
                                    </p:animMotion>
                                    <p:animEffect transition="in" filter="fade">
                                      <p:cBhvr>
                                        <p:cTn id="14" dur="10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600" decel="100000"/>
                                        <p:tgtEl>
                                          <p:spTgt spid="10"/>
                                        </p:tgtEl>
                                      </p:cBhvr>
                                    </p:animEffect>
                                    <p:anim calcmode="lin" valueType="num">
                                      <p:cBhvr>
                                        <p:cTn id="20" dur="1600" decel="100000" fill="hold"/>
                                        <p:tgtEl>
                                          <p:spTgt spid="10"/>
                                        </p:tgtEl>
                                        <p:attrNameLst>
                                          <p:attrName>style.rotation</p:attrName>
                                        </p:attrNameLst>
                                      </p:cBhvr>
                                      <p:tavLst>
                                        <p:tav tm="0">
                                          <p:val>
                                            <p:fltVal val="-90"/>
                                          </p:val>
                                        </p:tav>
                                        <p:tav tm="100000">
                                          <p:val>
                                            <p:fltVal val="0"/>
                                          </p:val>
                                        </p:tav>
                                      </p:tavLst>
                                    </p:anim>
                                    <p:anim calcmode="lin" valueType="num">
                                      <p:cBhvr>
                                        <p:cTn id="21" dur="1600" decel="100000" fill="hold"/>
                                        <p:tgtEl>
                                          <p:spTgt spid="10"/>
                                        </p:tgtEl>
                                        <p:attrNameLst>
                                          <p:attrName>ppt_x</p:attrName>
                                        </p:attrNameLst>
                                      </p:cBhvr>
                                      <p:tavLst>
                                        <p:tav tm="0">
                                          <p:val>
                                            <p:strVal val="#ppt_x+0.4"/>
                                          </p:val>
                                        </p:tav>
                                        <p:tav tm="100000">
                                          <p:val>
                                            <p:strVal val="#ppt_x-0.05"/>
                                          </p:val>
                                        </p:tav>
                                      </p:tavLst>
                                    </p:anim>
                                    <p:anim calcmode="lin" valueType="num">
                                      <p:cBhvr>
                                        <p:cTn id="22" dur="1600" decel="100000" fill="hold"/>
                                        <p:tgtEl>
                                          <p:spTgt spid="10"/>
                                        </p:tgtEl>
                                        <p:attrNameLst>
                                          <p:attrName>ppt_y</p:attrName>
                                        </p:attrNameLst>
                                      </p:cBhvr>
                                      <p:tavLst>
                                        <p:tav tm="0">
                                          <p:val>
                                            <p:strVal val="#ppt_y-0.4"/>
                                          </p:val>
                                        </p:tav>
                                        <p:tav tm="100000">
                                          <p:val>
                                            <p:strVal val="#ppt_y+0.1"/>
                                          </p:val>
                                        </p:tav>
                                      </p:tavLst>
                                    </p:anim>
                                    <p:anim calcmode="lin" valueType="num">
                                      <p:cBhvr>
                                        <p:cTn id="23" dur="400" accel="100000" fill="hold">
                                          <p:stCondLst>
                                            <p:cond delay="1600"/>
                                          </p:stCondLst>
                                        </p:cTn>
                                        <p:tgtEl>
                                          <p:spTgt spid="10"/>
                                        </p:tgtEl>
                                        <p:attrNameLst>
                                          <p:attrName>ppt_x</p:attrName>
                                        </p:attrNameLst>
                                      </p:cBhvr>
                                      <p:tavLst>
                                        <p:tav tm="0">
                                          <p:val>
                                            <p:strVal val="#ppt_x-0.05"/>
                                          </p:val>
                                        </p:tav>
                                        <p:tav tm="100000">
                                          <p:val>
                                            <p:strVal val="#ppt_x"/>
                                          </p:val>
                                        </p:tav>
                                      </p:tavLst>
                                    </p:anim>
                                    <p:anim calcmode="lin" valueType="num">
                                      <p:cBhvr>
                                        <p:cTn id="24" dur="400" accel="100000" fill="hold">
                                          <p:stCondLst>
                                            <p:cond delay="16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flipH="1">
            <a:off x="411481" y="273050"/>
            <a:ext cx="45719" cy="226992"/>
          </a:xfrm>
        </p:spPr>
        <p:txBody>
          <a:bodyPr>
            <a:normAutofit fontScale="90000"/>
          </a:bodyPr>
          <a:lstStyle/>
          <a:p>
            <a:r>
              <a:rPr lang="pl-PL" dirty="0" smtClean="0"/>
              <a:t> </a:t>
            </a:r>
            <a:endParaRPr lang="pl-PL" dirty="0"/>
          </a:p>
        </p:txBody>
      </p:sp>
      <p:sp>
        <p:nvSpPr>
          <p:cNvPr id="4" name="Symbol zastępczy tekstu 3"/>
          <p:cNvSpPr>
            <a:spLocks noGrp="1"/>
          </p:cNvSpPr>
          <p:nvPr>
            <p:ph type="body" sz="half" idx="2"/>
          </p:nvPr>
        </p:nvSpPr>
        <p:spPr>
          <a:xfrm>
            <a:off x="428596" y="500042"/>
            <a:ext cx="4143404" cy="5554683"/>
          </a:xfrm>
        </p:spPr>
        <p:txBody>
          <a:bodyPr>
            <a:noAutofit/>
          </a:bodyPr>
          <a:lstStyle/>
          <a:p>
            <a:r>
              <a:rPr lang="pl-PL" sz="2000" dirty="0" smtClean="0"/>
              <a:t>Ryzyko wystąpienia raka płuc wśród osób narażonych na pył azbestu znacznie się zwiększa przy jednoczesnym paleniu papierosów. U palaczy ryzyko raka płuc zwiększone jest ok. 11-krotnie. Wśród narażonych zawodowo na pył azbestu w porównaniu z nie narażonymi i nie palącymi ryzyko raka płuc jest większe 5-krotnie. Osoby narażone na pył azbestu i jednocześnie palące zwiększyć mogą to ryzyko 50-krotnie!!</a:t>
            </a:r>
          </a:p>
          <a:p>
            <a:r>
              <a:rPr lang="pl-PL" sz="2000" dirty="0" smtClean="0"/>
              <a:t>Osoby wdychające włókna azbestu zagrożone chorobami układu oddechowego nie powinny palić papierosów.</a:t>
            </a:r>
            <a:endParaRPr lang="pl-PL" sz="2000" dirty="0"/>
          </a:p>
        </p:txBody>
      </p:sp>
      <p:pic>
        <p:nvPicPr>
          <p:cNvPr id="7" name="Symbol zastępczy zawartości 6" descr="ba001-normal.gif"/>
          <p:cNvPicPr>
            <a:picLocks noGrp="1" noChangeAspect="1"/>
          </p:cNvPicPr>
          <p:nvPr>
            <p:ph idx="1"/>
          </p:nvPr>
        </p:nvPicPr>
        <p:blipFill>
          <a:blip r:embed="rId3"/>
          <a:stretch>
            <a:fillRect/>
          </a:stretch>
        </p:blipFill>
        <p:spPr>
          <a:xfrm>
            <a:off x="5429256" y="1500174"/>
            <a:ext cx="2881346" cy="2881346"/>
          </a:xfrm>
        </p:spPr>
      </p:pic>
    </p:spTree>
    <p:custDataLst>
      <p:tags r:id="rId1"/>
    </p:custDataLst>
  </p:cSld>
  <p:clrMapOvr>
    <a:masterClrMapping/>
  </p:clrMapOvr>
  <p:transition spd="slow" advTm="33796">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70" decel="100000"/>
                                        <p:tgtEl>
                                          <p:spTgt spid="7"/>
                                        </p:tgtEl>
                                      </p:cBhvr>
                                    </p:animEffect>
                                    <p:animScale>
                                      <p:cBhvr>
                                        <p:cTn id="8" dur="770" decel="100000"/>
                                        <p:tgtEl>
                                          <p:spTgt spid="7"/>
                                        </p:tgtEl>
                                      </p:cBhvr>
                                      <p:from x="10000" y="10000"/>
                                      <p:to x="200000" y="450000"/>
                                    </p:animScale>
                                    <p:animScale>
                                      <p:cBhvr>
                                        <p:cTn id="9" dur="1230" accel="100000" fill="hold">
                                          <p:stCondLst>
                                            <p:cond delay="770"/>
                                          </p:stCondLst>
                                        </p:cTn>
                                        <p:tgtEl>
                                          <p:spTgt spid="7"/>
                                        </p:tgtEl>
                                      </p:cBhvr>
                                      <p:from x="200000" y="450000"/>
                                      <p:to x="100000" y="100000"/>
                                    </p:animScale>
                                    <p:set>
                                      <p:cBhvr>
                                        <p:cTn id="10" dur="770" fill="hold"/>
                                        <p:tgtEl>
                                          <p:spTgt spid="7"/>
                                        </p:tgtEl>
                                        <p:attrNameLst>
                                          <p:attrName>ppt_x</p:attrName>
                                        </p:attrNameLst>
                                      </p:cBhvr>
                                      <p:to>
                                        <p:strVal val="(0.5)"/>
                                      </p:to>
                                    </p:set>
                                    <p:anim from="(0.5)" to="(#ppt_x)" calcmode="lin" valueType="num">
                                      <p:cBhvr>
                                        <p:cTn id="11" dur="1230" accel="100000" fill="hold">
                                          <p:stCondLst>
                                            <p:cond delay="770"/>
                                          </p:stCondLst>
                                        </p:cTn>
                                        <p:tgtEl>
                                          <p:spTgt spid="7"/>
                                        </p:tgtEl>
                                        <p:attrNameLst>
                                          <p:attrName>ppt_x</p:attrName>
                                        </p:attrNameLst>
                                      </p:cBhvr>
                                    </p:anim>
                                    <p:set>
                                      <p:cBhvr>
                                        <p:cTn id="12" dur="770" fill="hold"/>
                                        <p:tgtEl>
                                          <p:spTgt spid="7"/>
                                        </p:tgtEl>
                                        <p:attrNameLst>
                                          <p:attrName>ppt_y</p:attrName>
                                        </p:attrNameLst>
                                      </p:cBhvr>
                                      <p:to>
                                        <p:strVal val="(#ppt_y+0.4)"/>
                                      </p:to>
                                    </p:set>
                                    <p:anim from="(#ppt_y+0.4)" to="(#ppt_y)" calcmode="lin" valueType="num">
                                      <p:cBhvr>
                                        <p:cTn id="13" dur="1230" accel="100000" fill="hold">
                                          <p:stCondLst>
                                            <p:cond delay="770"/>
                                          </p:stCondLst>
                                        </p:cTn>
                                        <p:tgtEl>
                                          <p:spTgt spid="7"/>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8" dur="500"/>
                                        <p:tgtEl>
                                          <p:spTgt spid="4">
                                            <p:txEl>
                                              <p:pRg st="0" end="0"/>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randombar(horizontal)">
                                      <p:cBhvr>
                                        <p:cTn id="21"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9"/>
          <p:cNvSpPr>
            <a:spLocks noGrp="1"/>
          </p:cNvSpPr>
          <p:nvPr>
            <p:ph type="title"/>
          </p:nvPr>
        </p:nvSpPr>
        <p:spPr>
          <a:xfrm>
            <a:off x="457200" y="142852"/>
            <a:ext cx="8229600" cy="1000132"/>
          </a:xfrm>
        </p:spPr>
        <p:txBody>
          <a:bodyPr/>
          <a:lstStyle/>
          <a:p>
            <a:r>
              <a:rPr lang="pl-PL" dirty="0" smtClean="0"/>
              <a:t>Usuwanie azbestu</a:t>
            </a:r>
            <a:endParaRPr lang="pl-PL" dirty="0"/>
          </a:p>
        </p:txBody>
      </p:sp>
      <p:sp>
        <p:nvSpPr>
          <p:cNvPr id="13" name="Symbol zastępczy tekstu 12"/>
          <p:cNvSpPr>
            <a:spLocks noGrp="1"/>
          </p:cNvSpPr>
          <p:nvPr>
            <p:ph type="body" idx="1"/>
          </p:nvPr>
        </p:nvSpPr>
        <p:spPr>
          <a:xfrm flipH="1">
            <a:off x="411481" y="1071547"/>
            <a:ext cx="45719" cy="142875"/>
          </a:xfrm>
        </p:spPr>
        <p:txBody>
          <a:bodyPr>
            <a:normAutofit fontScale="25000" lnSpcReduction="20000"/>
          </a:bodyPr>
          <a:lstStyle/>
          <a:p>
            <a:pPr algn="ctr"/>
            <a:r>
              <a:rPr lang="pl-PL" dirty="0" smtClean="0"/>
              <a:t> </a:t>
            </a:r>
            <a:endParaRPr lang="pl-PL" dirty="0"/>
          </a:p>
        </p:txBody>
      </p:sp>
      <p:sp>
        <p:nvSpPr>
          <p:cNvPr id="14" name="Symbol zastępczy zawartości 13"/>
          <p:cNvSpPr>
            <a:spLocks noGrp="1"/>
          </p:cNvSpPr>
          <p:nvPr>
            <p:ph sz="half" idx="2"/>
          </p:nvPr>
        </p:nvSpPr>
        <p:spPr>
          <a:xfrm>
            <a:off x="457200" y="1071546"/>
            <a:ext cx="4757742" cy="5054617"/>
          </a:xfrm>
        </p:spPr>
        <p:txBody>
          <a:bodyPr>
            <a:noAutofit/>
          </a:bodyPr>
          <a:lstStyle/>
          <a:p>
            <a:r>
              <a:rPr lang="pl-PL" sz="1800" dirty="0" smtClean="0"/>
              <a:t>Rada Ministrów zaakceptowała "Program usuwania azbestu i wyrobów zawierających azbest stosowanych na terytorium Polski". Usuwanie dużych ilości wyrobów zawierających azbest jest procesem długotrwałym i wymagającym znacznych nakładów finansowych, dlatego w projekcie programu założono 30 letni (2003-2032) okres realizacji tego zadania.</a:t>
            </a:r>
          </a:p>
          <a:p>
            <a:r>
              <a:rPr lang="pl-PL" sz="1800" dirty="0" smtClean="0"/>
              <a:t>Program ma być elementem krajowego planu gospodarki odpadami, w tym niebezpiecznymi. Założono, że w perspektywie długofalowej realizacja programów ochrony środowiska i celów nakreślonych w programie usuwania azbestu będzie następować w ramach przedsięwzięć zaplanowanych w Narodowym Planie Rozwoju.</a:t>
            </a:r>
          </a:p>
        </p:txBody>
      </p:sp>
      <p:sp>
        <p:nvSpPr>
          <p:cNvPr id="15" name="Symbol zastępczy tekstu 14"/>
          <p:cNvSpPr>
            <a:spLocks noGrp="1"/>
          </p:cNvSpPr>
          <p:nvPr>
            <p:ph type="body" sz="quarter" idx="3"/>
          </p:nvPr>
        </p:nvSpPr>
        <p:spPr>
          <a:xfrm flipV="1">
            <a:off x="8641081" y="1357298"/>
            <a:ext cx="45719" cy="177815"/>
          </a:xfrm>
        </p:spPr>
        <p:txBody>
          <a:bodyPr>
            <a:normAutofit fontScale="25000" lnSpcReduction="20000"/>
          </a:bodyPr>
          <a:lstStyle/>
          <a:p>
            <a:r>
              <a:rPr lang="pl-PL" dirty="0" smtClean="0"/>
              <a:t> </a:t>
            </a:r>
            <a:endParaRPr lang="pl-PL" dirty="0"/>
          </a:p>
        </p:txBody>
      </p:sp>
      <p:pic>
        <p:nvPicPr>
          <p:cNvPr id="8" name="Symbol zastępczy zawartości 7" descr="logo.jpg"/>
          <p:cNvPicPr>
            <a:picLocks noGrp="1" noChangeAspect="1"/>
          </p:cNvPicPr>
          <p:nvPr>
            <p:ph sz="quarter" idx="4"/>
          </p:nvPr>
        </p:nvPicPr>
        <p:blipFill>
          <a:blip r:embed="rId3"/>
          <a:stretch>
            <a:fillRect/>
          </a:stretch>
        </p:blipFill>
        <p:spPr>
          <a:xfrm>
            <a:off x="5857884" y="1428736"/>
            <a:ext cx="2857520" cy="2857520"/>
          </a:xfrm>
        </p:spPr>
      </p:pic>
    </p:spTree>
    <p:custDataLst>
      <p:tags r:id="rId1"/>
    </p:custDataLst>
  </p:cSld>
  <p:clrMapOvr>
    <a:masterClrMapping/>
  </p:clrMapOvr>
  <p:transition spd="slow" advTm="3650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style.rotation</p:attrName>
                                        </p:attrNameLst>
                                      </p:cBhvr>
                                      <p:tavLst>
                                        <p:tav tm="0">
                                          <p:val>
                                            <p:fltVal val="720"/>
                                          </p:val>
                                        </p:tav>
                                        <p:tav tm="100000">
                                          <p:val>
                                            <p:fltVal val="0"/>
                                          </p:val>
                                        </p:tav>
                                      </p:tavLst>
                                    </p:anim>
                                    <p:anim calcmode="lin" valueType="num">
                                      <p:cBhvr>
                                        <p:cTn id="9" dur="2000" fill="hold"/>
                                        <p:tgtEl>
                                          <p:spTgt spid="8"/>
                                        </p:tgtEl>
                                        <p:attrNameLst>
                                          <p:attrName>ppt_h</p:attrName>
                                        </p:attrNameLst>
                                      </p:cBhvr>
                                      <p:tavLst>
                                        <p:tav tm="0">
                                          <p:val>
                                            <p:fltVal val="0"/>
                                          </p:val>
                                        </p:tav>
                                        <p:tav tm="100000">
                                          <p:val>
                                            <p:strVal val="#ppt_h"/>
                                          </p:val>
                                        </p:tav>
                                      </p:tavLst>
                                    </p:anim>
                                    <p:anim calcmode="lin" valueType="num">
                                      <p:cBhvr>
                                        <p:cTn id="10" dur="2000" fill="hold"/>
                                        <p:tgtEl>
                                          <p:spTgt spid="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nodeType="click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animEffect transition="in" filter="fade">
                                      <p:cBhvr>
                                        <p:cTn id="15" dur="1600" decel="100000"/>
                                        <p:tgtEl>
                                          <p:spTgt spid="14">
                                            <p:txEl>
                                              <p:pRg st="0" end="0"/>
                                            </p:txEl>
                                          </p:spTgt>
                                        </p:tgtEl>
                                      </p:cBhvr>
                                    </p:animEffect>
                                    <p:anim calcmode="lin" valueType="num">
                                      <p:cBhvr>
                                        <p:cTn id="16" dur="1600" decel="100000" fill="hold"/>
                                        <p:tgtEl>
                                          <p:spTgt spid="14">
                                            <p:txEl>
                                              <p:pRg st="0" end="0"/>
                                            </p:txEl>
                                          </p:spTgt>
                                        </p:tgtEl>
                                        <p:attrNameLst>
                                          <p:attrName>style.rotation</p:attrName>
                                        </p:attrNameLst>
                                      </p:cBhvr>
                                      <p:tavLst>
                                        <p:tav tm="0">
                                          <p:val>
                                            <p:fltVal val="-90"/>
                                          </p:val>
                                        </p:tav>
                                        <p:tav tm="100000">
                                          <p:val>
                                            <p:fltVal val="0"/>
                                          </p:val>
                                        </p:tav>
                                      </p:tavLst>
                                    </p:anim>
                                    <p:anim calcmode="lin" valueType="num">
                                      <p:cBhvr>
                                        <p:cTn id="17" dur="1600" decel="100000" fill="hold"/>
                                        <p:tgtEl>
                                          <p:spTgt spid="14">
                                            <p:txEl>
                                              <p:pRg st="0" end="0"/>
                                            </p:txEl>
                                          </p:spTgt>
                                        </p:tgtEl>
                                        <p:attrNameLst>
                                          <p:attrName>ppt_x</p:attrName>
                                        </p:attrNameLst>
                                      </p:cBhvr>
                                      <p:tavLst>
                                        <p:tav tm="0">
                                          <p:val>
                                            <p:strVal val="#ppt_x+0.4"/>
                                          </p:val>
                                        </p:tav>
                                        <p:tav tm="100000">
                                          <p:val>
                                            <p:strVal val="#ppt_x-0.05"/>
                                          </p:val>
                                        </p:tav>
                                      </p:tavLst>
                                    </p:anim>
                                    <p:anim calcmode="lin" valueType="num">
                                      <p:cBhvr>
                                        <p:cTn id="18" dur="1600" decel="100000" fill="hold"/>
                                        <p:tgtEl>
                                          <p:spTgt spid="14">
                                            <p:txEl>
                                              <p:pRg st="0" end="0"/>
                                            </p:txEl>
                                          </p:spTgt>
                                        </p:tgtEl>
                                        <p:attrNameLst>
                                          <p:attrName>ppt_y</p:attrName>
                                        </p:attrNameLst>
                                      </p:cBhvr>
                                      <p:tavLst>
                                        <p:tav tm="0">
                                          <p:val>
                                            <p:strVal val="#ppt_y-0.4"/>
                                          </p:val>
                                        </p:tav>
                                        <p:tav tm="100000">
                                          <p:val>
                                            <p:strVal val="#ppt_y+0.1"/>
                                          </p:val>
                                        </p:tav>
                                      </p:tavLst>
                                    </p:anim>
                                    <p:anim calcmode="lin" valueType="num">
                                      <p:cBhvr>
                                        <p:cTn id="19" dur="400" accel="100000" fill="hold">
                                          <p:stCondLst>
                                            <p:cond delay="1600"/>
                                          </p:stCondLst>
                                        </p:cTn>
                                        <p:tgtEl>
                                          <p:spTgt spid="14">
                                            <p:txEl>
                                              <p:pRg st="0" end="0"/>
                                            </p:txEl>
                                          </p:spTgt>
                                        </p:tgtEl>
                                        <p:attrNameLst>
                                          <p:attrName>ppt_x</p:attrName>
                                        </p:attrNameLst>
                                      </p:cBhvr>
                                      <p:tavLst>
                                        <p:tav tm="0">
                                          <p:val>
                                            <p:strVal val="#ppt_x-0.05"/>
                                          </p:val>
                                        </p:tav>
                                        <p:tav tm="100000">
                                          <p:val>
                                            <p:strVal val="#ppt_x"/>
                                          </p:val>
                                        </p:tav>
                                      </p:tavLst>
                                    </p:anim>
                                    <p:anim calcmode="lin" valueType="num">
                                      <p:cBhvr>
                                        <p:cTn id="20" dur="400" accel="100000" fill="hold">
                                          <p:stCondLst>
                                            <p:cond delay="1600"/>
                                          </p:stCondLst>
                                        </p:cTn>
                                        <p:tgtEl>
                                          <p:spTgt spid="14">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nodeType="clickEffect">
                                  <p:stCondLst>
                                    <p:cond delay="0"/>
                                  </p:stCondLst>
                                  <p:childTnLst>
                                    <p:set>
                                      <p:cBhvr>
                                        <p:cTn id="24" dur="1" fill="hold">
                                          <p:stCondLst>
                                            <p:cond delay="0"/>
                                          </p:stCondLst>
                                        </p:cTn>
                                        <p:tgtEl>
                                          <p:spTgt spid="14">
                                            <p:txEl>
                                              <p:pRg st="1" end="1"/>
                                            </p:txEl>
                                          </p:spTgt>
                                        </p:tgtEl>
                                        <p:attrNameLst>
                                          <p:attrName>style.visibility</p:attrName>
                                        </p:attrNameLst>
                                      </p:cBhvr>
                                      <p:to>
                                        <p:strVal val="visible"/>
                                      </p:to>
                                    </p:set>
                                    <p:animEffect transition="in" filter="fade">
                                      <p:cBhvr>
                                        <p:cTn id="25" dur="1600" decel="100000"/>
                                        <p:tgtEl>
                                          <p:spTgt spid="14">
                                            <p:txEl>
                                              <p:pRg st="1" end="1"/>
                                            </p:txEl>
                                          </p:spTgt>
                                        </p:tgtEl>
                                      </p:cBhvr>
                                    </p:animEffect>
                                    <p:anim calcmode="lin" valueType="num">
                                      <p:cBhvr>
                                        <p:cTn id="26" dur="1600" decel="100000" fill="hold"/>
                                        <p:tgtEl>
                                          <p:spTgt spid="14">
                                            <p:txEl>
                                              <p:pRg st="1" end="1"/>
                                            </p:txEl>
                                          </p:spTgt>
                                        </p:tgtEl>
                                        <p:attrNameLst>
                                          <p:attrName>style.rotation</p:attrName>
                                        </p:attrNameLst>
                                      </p:cBhvr>
                                      <p:tavLst>
                                        <p:tav tm="0">
                                          <p:val>
                                            <p:fltVal val="-90"/>
                                          </p:val>
                                        </p:tav>
                                        <p:tav tm="100000">
                                          <p:val>
                                            <p:fltVal val="0"/>
                                          </p:val>
                                        </p:tav>
                                      </p:tavLst>
                                    </p:anim>
                                    <p:anim calcmode="lin" valueType="num">
                                      <p:cBhvr>
                                        <p:cTn id="27" dur="1600" decel="100000" fill="hold"/>
                                        <p:tgtEl>
                                          <p:spTgt spid="14">
                                            <p:txEl>
                                              <p:pRg st="1" end="1"/>
                                            </p:txEl>
                                          </p:spTgt>
                                        </p:tgtEl>
                                        <p:attrNameLst>
                                          <p:attrName>ppt_x</p:attrName>
                                        </p:attrNameLst>
                                      </p:cBhvr>
                                      <p:tavLst>
                                        <p:tav tm="0">
                                          <p:val>
                                            <p:strVal val="#ppt_x+0.4"/>
                                          </p:val>
                                        </p:tav>
                                        <p:tav tm="100000">
                                          <p:val>
                                            <p:strVal val="#ppt_x-0.05"/>
                                          </p:val>
                                        </p:tav>
                                      </p:tavLst>
                                    </p:anim>
                                    <p:anim calcmode="lin" valueType="num">
                                      <p:cBhvr>
                                        <p:cTn id="28" dur="1600" decel="100000" fill="hold"/>
                                        <p:tgtEl>
                                          <p:spTgt spid="14">
                                            <p:txEl>
                                              <p:pRg st="1" end="1"/>
                                            </p:txEl>
                                          </p:spTgt>
                                        </p:tgtEl>
                                        <p:attrNameLst>
                                          <p:attrName>ppt_y</p:attrName>
                                        </p:attrNameLst>
                                      </p:cBhvr>
                                      <p:tavLst>
                                        <p:tav tm="0">
                                          <p:val>
                                            <p:strVal val="#ppt_y-0.4"/>
                                          </p:val>
                                        </p:tav>
                                        <p:tav tm="100000">
                                          <p:val>
                                            <p:strVal val="#ppt_y+0.1"/>
                                          </p:val>
                                        </p:tav>
                                      </p:tavLst>
                                    </p:anim>
                                    <p:anim calcmode="lin" valueType="num">
                                      <p:cBhvr>
                                        <p:cTn id="29" dur="400" accel="100000" fill="hold">
                                          <p:stCondLst>
                                            <p:cond delay="1600"/>
                                          </p:stCondLst>
                                        </p:cTn>
                                        <p:tgtEl>
                                          <p:spTgt spid="14">
                                            <p:txEl>
                                              <p:pRg st="1" end="1"/>
                                            </p:txEl>
                                          </p:spTgt>
                                        </p:tgtEl>
                                        <p:attrNameLst>
                                          <p:attrName>ppt_x</p:attrName>
                                        </p:attrNameLst>
                                      </p:cBhvr>
                                      <p:tavLst>
                                        <p:tav tm="0">
                                          <p:val>
                                            <p:strVal val="#ppt_x-0.05"/>
                                          </p:val>
                                        </p:tav>
                                        <p:tav tm="100000">
                                          <p:val>
                                            <p:strVal val="#ppt_x"/>
                                          </p:val>
                                        </p:tav>
                                      </p:tavLst>
                                    </p:anim>
                                    <p:anim calcmode="lin" valueType="num">
                                      <p:cBhvr>
                                        <p:cTn id="30" dur="400" accel="100000" fill="hold">
                                          <p:stCondLst>
                                            <p:cond delay="1600"/>
                                          </p:stCondLst>
                                        </p:cTn>
                                        <p:tgtEl>
                                          <p:spTgt spid="14">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tileRect r="-100000" b="-100000"/>
        </a:gradFill>
        <a:effectLst/>
      </p:bgPr>
    </p:bg>
    <p:spTree>
      <p:nvGrpSpPr>
        <p:cNvPr id="1" name=""/>
        <p:cNvGrpSpPr/>
        <p:nvPr/>
      </p:nvGrpSpPr>
      <p:grpSpPr>
        <a:xfrm>
          <a:off x="0" y="0"/>
          <a:ext cx="0" cy="0"/>
          <a:chOff x="0" y="0"/>
          <a:chExt cx="0" cy="0"/>
        </a:xfrm>
      </p:grpSpPr>
      <p:sp>
        <p:nvSpPr>
          <p:cNvPr id="5" name="Tytuł 4"/>
          <p:cNvSpPr>
            <a:spLocks noGrp="1"/>
          </p:cNvSpPr>
          <p:nvPr>
            <p:ph type="title" idx="4294967295"/>
          </p:nvPr>
        </p:nvSpPr>
        <p:spPr>
          <a:xfrm>
            <a:off x="0" y="274638"/>
            <a:ext cx="8229600" cy="1143000"/>
          </a:xfrm>
        </p:spPr>
        <p:txBody>
          <a:bodyPr>
            <a:normAutofit fontScale="90000"/>
          </a:bodyPr>
          <a:lstStyle/>
          <a:p>
            <a:r>
              <a:rPr lang="pl-PL" dirty="0" smtClean="0"/>
              <a:t/>
            </a:r>
            <a:br>
              <a:rPr lang="pl-PL" dirty="0" smtClean="0"/>
            </a:br>
            <a:r>
              <a:rPr lang="pl-PL" dirty="0" smtClean="0"/>
              <a:t/>
            </a:r>
            <a:br>
              <a:rPr lang="pl-PL" dirty="0" smtClean="0"/>
            </a:br>
            <a:endParaRPr lang="pl-PL" dirty="0"/>
          </a:p>
        </p:txBody>
      </p:sp>
      <p:sp>
        <p:nvSpPr>
          <p:cNvPr id="6" name="pole tekstowe 5"/>
          <p:cNvSpPr txBox="1"/>
          <p:nvPr/>
        </p:nvSpPr>
        <p:spPr>
          <a:xfrm>
            <a:off x="1357290" y="642918"/>
            <a:ext cx="6286544" cy="5980748"/>
          </a:xfrm>
          <a:prstGeom prst="rect">
            <a:avLst/>
          </a:prstGeom>
          <a:noFill/>
        </p:spPr>
        <p:txBody>
          <a:bodyPr wrap="square" rtlCol="0">
            <a:spAutoFit/>
          </a:bodyPr>
          <a:lstStyle/>
          <a:p>
            <a:pPr algn="ctr"/>
            <a:r>
              <a:rPr lang="pl-PL" sz="5400" dirty="0" err="1" smtClean="0"/>
              <a:t>Thx</a:t>
            </a:r>
            <a:r>
              <a:rPr lang="pl-PL" sz="5400" dirty="0" smtClean="0"/>
              <a:t> for </a:t>
            </a:r>
            <a:r>
              <a:rPr lang="pl-PL" sz="5400" dirty="0" err="1" smtClean="0"/>
              <a:t>watching</a:t>
            </a:r>
            <a:endParaRPr lang="pl-PL" sz="5400" dirty="0" smtClean="0"/>
          </a:p>
          <a:p>
            <a:pPr algn="ctr"/>
            <a:r>
              <a:rPr lang="pl-PL" sz="5400" dirty="0" smtClean="0"/>
              <a:t>***</a:t>
            </a:r>
          </a:p>
          <a:p>
            <a:pPr algn="ctr"/>
            <a:r>
              <a:rPr lang="pl-PL" sz="5400" dirty="0" err="1" smtClean="0"/>
              <a:t>Presentation</a:t>
            </a:r>
            <a:endParaRPr lang="pl-PL" sz="5400" dirty="0" smtClean="0"/>
          </a:p>
          <a:p>
            <a:pPr algn="ctr"/>
            <a:r>
              <a:rPr lang="pl-PL" sz="5400" dirty="0" smtClean="0"/>
              <a:t>by</a:t>
            </a:r>
          </a:p>
          <a:p>
            <a:pPr algn="ctr"/>
            <a:r>
              <a:rPr lang="pl-PL" sz="5400" dirty="0" smtClean="0"/>
              <a:t>Agnieszka</a:t>
            </a:r>
          </a:p>
          <a:p>
            <a:pPr algn="ctr"/>
            <a:r>
              <a:rPr lang="pl-PL" sz="5400" dirty="0" smtClean="0"/>
              <a:t>&amp;</a:t>
            </a:r>
          </a:p>
          <a:p>
            <a:pPr algn="ctr"/>
            <a:r>
              <a:rPr lang="pl-PL" sz="5400" dirty="0" err="1" smtClean="0"/>
              <a:t>ProspeR</a:t>
            </a:r>
            <a:endParaRPr lang="pl-PL" sz="5400" dirty="0"/>
          </a:p>
        </p:txBody>
      </p:sp>
    </p:spTree>
    <p:custDataLst>
      <p:tags r:id="rId1"/>
    </p:custDataLst>
  </p:cSld>
  <p:clrMapOvr>
    <a:masterClrMapping/>
  </p:clrMapOvr>
  <p:transition spd="slow" advTm="16157">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5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6">
                                            <p:txEl>
                                              <p:pRg st="0" end="0"/>
                                            </p:txEl>
                                          </p:spTgt>
                                        </p:tgtEl>
                                        <p:attrNameLst>
                                          <p:attrName>ppt_y</p:attrName>
                                        </p:attrNameLst>
                                      </p:cBhvr>
                                      <p:tavLst>
                                        <p:tav tm="0">
                                          <p:val>
                                            <p:strVal val="#ppt_y+1"/>
                                          </p:val>
                                        </p:tav>
                                        <p:tav tm="100000">
                                          <p:val>
                                            <p:strVal val="#ppt_y-1"/>
                                          </p:val>
                                        </p:tav>
                                      </p:tavLst>
                                    </p:anim>
                                  </p:childTnLst>
                                </p:cTn>
                              </p:par>
                              <p:par>
                                <p:cTn id="9" presetID="28" presetClass="entr" presetSubtype="0"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p:cTn id="11" dur="15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2" dur="15000" fill="hold"/>
                                        <p:tgtEl>
                                          <p:spTgt spid="6">
                                            <p:txEl>
                                              <p:pRg st="1" end="1"/>
                                            </p:txEl>
                                          </p:spTgt>
                                        </p:tgtEl>
                                        <p:attrNameLst>
                                          <p:attrName>ppt_y</p:attrName>
                                        </p:attrNameLst>
                                      </p:cBhvr>
                                      <p:tavLst>
                                        <p:tav tm="0">
                                          <p:val>
                                            <p:strVal val="#ppt_y+1"/>
                                          </p:val>
                                        </p:tav>
                                        <p:tav tm="100000">
                                          <p:val>
                                            <p:strVal val="#ppt_y-1"/>
                                          </p:val>
                                        </p:tav>
                                      </p:tavLst>
                                    </p:anim>
                                  </p:childTnLst>
                                </p:cTn>
                              </p:par>
                              <p:par>
                                <p:cTn id="13" presetID="28"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p:cTn id="15" dur="15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5000" fill="hold"/>
                                        <p:tgtEl>
                                          <p:spTgt spid="6">
                                            <p:txEl>
                                              <p:pRg st="2" end="2"/>
                                            </p:txEl>
                                          </p:spTgt>
                                        </p:tgtEl>
                                        <p:attrNameLst>
                                          <p:attrName>ppt_y</p:attrName>
                                        </p:attrNameLst>
                                      </p:cBhvr>
                                      <p:tavLst>
                                        <p:tav tm="0">
                                          <p:val>
                                            <p:strVal val="#ppt_y+1"/>
                                          </p:val>
                                        </p:tav>
                                        <p:tav tm="100000">
                                          <p:val>
                                            <p:strVal val="#ppt_y-1"/>
                                          </p:val>
                                        </p:tav>
                                      </p:tavLst>
                                    </p:anim>
                                  </p:childTnLst>
                                </p:cTn>
                              </p:par>
                              <p:par>
                                <p:cTn id="17" presetID="28" presetClass="entr" presetSubtype="0"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p:cTn id="19" dur="15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0" dur="15000" fill="hold"/>
                                        <p:tgtEl>
                                          <p:spTgt spid="6">
                                            <p:txEl>
                                              <p:pRg st="3" end="3"/>
                                            </p:txEl>
                                          </p:spTgt>
                                        </p:tgtEl>
                                        <p:attrNameLst>
                                          <p:attrName>ppt_y</p:attrName>
                                        </p:attrNameLst>
                                      </p:cBhvr>
                                      <p:tavLst>
                                        <p:tav tm="0">
                                          <p:val>
                                            <p:strVal val="#ppt_y+1"/>
                                          </p:val>
                                        </p:tav>
                                        <p:tav tm="100000">
                                          <p:val>
                                            <p:strVal val="#ppt_y-1"/>
                                          </p:val>
                                        </p:tav>
                                      </p:tavLst>
                                    </p:anim>
                                  </p:childTnLst>
                                </p:cTn>
                              </p:par>
                              <p:par>
                                <p:cTn id="21" presetID="28" presetClass="entr" presetSubtype="0"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p:cTn id="23" dur="15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4" dur="15000" fill="hold"/>
                                        <p:tgtEl>
                                          <p:spTgt spid="6">
                                            <p:txEl>
                                              <p:pRg st="4" end="4"/>
                                            </p:txEl>
                                          </p:spTgt>
                                        </p:tgtEl>
                                        <p:attrNameLst>
                                          <p:attrName>ppt_y</p:attrName>
                                        </p:attrNameLst>
                                      </p:cBhvr>
                                      <p:tavLst>
                                        <p:tav tm="0">
                                          <p:val>
                                            <p:strVal val="#ppt_y+1"/>
                                          </p:val>
                                        </p:tav>
                                        <p:tav tm="100000">
                                          <p:val>
                                            <p:strVal val="#ppt_y-1"/>
                                          </p:val>
                                        </p:tav>
                                      </p:tavLst>
                                    </p:anim>
                                  </p:childTnLst>
                                </p:cTn>
                              </p:par>
                              <p:par>
                                <p:cTn id="25" presetID="28" presetClass="entr" presetSubtype="0"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p:cTn id="27" dur="15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8" dur="15000" fill="hold"/>
                                        <p:tgtEl>
                                          <p:spTgt spid="6">
                                            <p:txEl>
                                              <p:pRg st="5" end="5"/>
                                            </p:txEl>
                                          </p:spTgt>
                                        </p:tgtEl>
                                        <p:attrNameLst>
                                          <p:attrName>ppt_y</p:attrName>
                                        </p:attrNameLst>
                                      </p:cBhvr>
                                      <p:tavLst>
                                        <p:tav tm="0">
                                          <p:val>
                                            <p:strVal val="#ppt_y+1"/>
                                          </p:val>
                                        </p:tav>
                                        <p:tav tm="100000">
                                          <p:val>
                                            <p:strVal val="#ppt_y-1"/>
                                          </p:val>
                                        </p:tav>
                                      </p:tavLst>
                                    </p:anim>
                                  </p:childTnLst>
                                </p:cTn>
                              </p:par>
                              <p:par>
                                <p:cTn id="29" presetID="28" presetClass="entr" presetSubtype="0"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p:cTn id="31" dur="15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2" dur="15000" fill="hold"/>
                                        <p:tgtEl>
                                          <p:spTgt spid="6">
                                            <p:txEl>
                                              <p:pRg st="6" end="6"/>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73050"/>
            <a:ext cx="8258204" cy="869934"/>
          </a:xfrm>
        </p:spPr>
        <p:txBody>
          <a:bodyPr>
            <a:noAutofit/>
          </a:bodyPr>
          <a:lstStyle/>
          <a:p>
            <a:pPr algn="ctr"/>
            <a:r>
              <a:rPr lang="pl-PL" sz="4400" dirty="0" smtClean="0"/>
              <a:t>Zarys historyczny</a:t>
            </a:r>
            <a:endParaRPr lang="pl-PL" sz="4400" dirty="0"/>
          </a:p>
        </p:txBody>
      </p:sp>
      <p:sp>
        <p:nvSpPr>
          <p:cNvPr id="6" name="Symbol zastępczy tekstu 5"/>
          <p:cNvSpPr>
            <a:spLocks noGrp="1"/>
          </p:cNvSpPr>
          <p:nvPr>
            <p:ph type="body" sz="half" idx="2"/>
          </p:nvPr>
        </p:nvSpPr>
        <p:spPr>
          <a:xfrm>
            <a:off x="500034" y="1428736"/>
            <a:ext cx="4686304" cy="4691063"/>
          </a:xfrm>
        </p:spPr>
        <p:txBody>
          <a:bodyPr>
            <a:noAutofit/>
          </a:bodyPr>
          <a:lstStyle/>
          <a:p>
            <a:r>
              <a:rPr lang="pl-PL" sz="1800" dirty="0" smtClean="0"/>
              <a:t>Azbest jest minerałem znanym od kilku tysięcy lat i w języku starożytnych Greków znaczy "niewygasający", z azbestu bowiem wyrabiane były knoty do lamp oliwnych. W czasach starożytnych nadawano mu wiele nazw, znany był jako kamień bawełniany, czy len kamienny. Azbest, czyli niegasnący jest nazwą stosowaną w języku angielskim, niemieckim i wielu innych. Termin </a:t>
            </a:r>
            <a:r>
              <a:rPr lang="pl-PL" sz="1800" dirty="0" err="1" smtClean="0"/>
              <a:t>amiantus</a:t>
            </a:r>
            <a:r>
              <a:rPr lang="pl-PL" sz="1800" dirty="0" smtClean="0"/>
              <a:t> ("</a:t>
            </a:r>
            <a:r>
              <a:rPr lang="pl-PL" sz="1800" dirty="0" err="1" smtClean="0"/>
              <a:t>nieplamisty</a:t>
            </a:r>
            <a:r>
              <a:rPr lang="pl-PL" sz="1800" dirty="0" smtClean="0"/>
              <a:t>") stosowany jest do dzisiaj w języku francuskim. Wywodzi się stąd, iż minerał wrzucony do ognia nie spala się, nie traci na wadze, a staje się jakby czystszy. Tkane z włókien azbestu - już w czasach starożytnych - obrusy, chusteczki do nosa nie były czyszczone w tradycyjny sposób, a przez wrzucanie do ognia.</a:t>
            </a:r>
          </a:p>
          <a:p>
            <a:endParaRPr lang="pl-PL" sz="2000" dirty="0"/>
          </a:p>
        </p:txBody>
      </p:sp>
      <p:pic>
        <p:nvPicPr>
          <p:cNvPr id="8" name="Symbol zastępczy zawartości 7" descr="lampa_oliwna.jpg"/>
          <p:cNvPicPr>
            <a:picLocks noGrp="1" noChangeAspect="1"/>
          </p:cNvPicPr>
          <p:nvPr>
            <p:ph idx="1"/>
          </p:nvPr>
        </p:nvPicPr>
        <p:blipFill>
          <a:blip r:embed="rId3"/>
          <a:stretch>
            <a:fillRect/>
          </a:stretch>
        </p:blipFill>
        <p:spPr>
          <a:xfrm>
            <a:off x="5572132" y="1357298"/>
            <a:ext cx="3044952" cy="4535424"/>
          </a:xfrm>
        </p:spPr>
      </p:pic>
    </p:spTree>
    <p:custDataLst>
      <p:tags r:id="rId1"/>
    </p:custDataLst>
  </p:cSld>
  <p:clrMapOvr>
    <a:masterClrMapping/>
  </p:clrMapOvr>
  <p:transition spd="slow" advTm="56734">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9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0" fill="hold"/>
                                        <p:tgtEl>
                                          <p:spTgt spid="8"/>
                                        </p:tgtEl>
                                        <p:attrNameLst>
                                          <p:attrName>ppt_w</p:attrName>
                                        </p:attrNameLst>
                                      </p:cBhvr>
                                      <p:tavLst>
                                        <p:tav tm="0">
                                          <p:val>
                                            <p:fltVal val="0"/>
                                          </p:val>
                                        </p:tav>
                                        <p:tav tm="100000">
                                          <p:val>
                                            <p:strVal val="#ppt_w"/>
                                          </p:val>
                                        </p:tav>
                                      </p:tavLst>
                                    </p:anim>
                                    <p:anim calcmode="lin" valueType="num">
                                      <p:cBhvr>
                                        <p:cTn id="23" dur="5000" fill="hold"/>
                                        <p:tgtEl>
                                          <p:spTgt spid="8"/>
                                        </p:tgtEl>
                                        <p:attrNameLst>
                                          <p:attrName>ppt_h</p:attrName>
                                        </p:attrNameLst>
                                      </p:cBhvr>
                                      <p:tavLst>
                                        <p:tav tm="0">
                                          <p:val>
                                            <p:fltVal val="0"/>
                                          </p:val>
                                        </p:tav>
                                        <p:tav tm="100000">
                                          <p:val>
                                            <p:strVal val="#ppt_h"/>
                                          </p:val>
                                        </p:tav>
                                      </p:tavLst>
                                    </p:anim>
                                    <p:animEffect transition="in" filter="fade">
                                      <p:cBhvr>
                                        <p:cTn id="24" dur="5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542900" cy="439718"/>
          </a:xfrm>
        </p:spPr>
        <p:txBody>
          <a:bodyPr>
            <a:normAutofit fontScale="90000"/>
          </a:bodyPr>
          <a:lstStyle/>
          <a:p>
            <a:r>
              <a:rPr lang="pl-PL" dirty="0" smtClean="0"/>
              <a:t> </a:t>
            </a:r>
            <a:endParaRPr lang="pl-PL" dirty="0"/>
          </a:p>
        </p:txBody>
      </p:sp>
      <p:sp>
        <p:nvSpPr>
          <p:cNvPr id="10" name="Symbol zastępczy tekstu 9"/>
          <p:cNvSpPr>
            <a:spLocks noGrp="1"/>
          </p:cNvSpPr>
          <p:nvPr>
            <p:ph type="body" idx="1"/>
          </p:nvPr>
        </p:nvSpPr>
        <p:spPr>
          <a:xfrm>
            <a:off x="457200" y="1000109"/>
            <a:ext cx="4040188" cy="4000527"/>
          </a:xfrm>
        </p:spPr>
        <p:txBody>
          <a:bodyPr>
            <a:normAutofit/>
          </a:bodyPr>
          <a:lstStyle/>
          <a:p>
            <a:r>
              <a:rPr lang="pl-PL" b="0" dirty="0" smtClean="0"/>
              <a:t>Azbest jest nazwą handlową i odnosi się do sześciu minerałów włóknistych z grupy serpentynów (chryzotyl) i amfiboli (krokidolit, </a:t>
            </a:r>
            <a:r>
              <a:rPr lang="pl-PL" b="0" dirty="0" err="1" smtClean="0"/>
              <a:t>amosyt</a:t>
            </a:r>
            <a:r>
              <a:rPr lang="pl-PL" b="0" dirty="0" smtClean="0"/>
              <a:t> termolit, aktynolit i antofilit). Minerały te źle przewodzą ciepło i są względnie odporne na działanie czynników chemicznych.</a:t>
            </a:r>
            <a:endParaRPr lang="pl-PL" b="0" dirty="0"/>
          </a:p>
        </p:txBody>
      </p:sp>
      <p:pic>
        <p:nvPicPr>
          <p:cNvPr id="13" name="Symbol zastępczy zawartości 12" descr="Azbest_amfibolowy,_2Czechy_Vyzna.jpg"/>
          <p:cNvPicPr>
            <a:picLocks noGrp="1" noChangeAspect="1"/>
          </p:cNvPicPr>
          <p:nvPr>
            <p:ph sz="half" idx="2"/>
          </p:nvPr>
        </p:nvPicPr>
        <p:blipFill>
          <a:blip r:embed="rId2"/>
          <a:stretch>
            <a:fillRect/>
          </a:stretch>
        </p:blipFill>
        <p:spPr>
          <a:xfrm>
            <a:off x="5929322" y="571480"/>
            <a:ext cx="2029475" cy="2500313"/>
          </a:xfrm>
        </p:spPr>
      </p:pic>
      <p:sp>
        <p:nvSpPr>
          <p:cNvPr id="9" name="Symbol zastępczy tekstu 8"/>
          <p:cNvSpPr>
            <a:spLocks noGrp="1"/>
          </p:cNvSpPr>
          <p:nvPr>
            <p:ph type="body" sz="quarter" idx="3"/>
          </p:nvPr>
        </p:nvSpPr>
        <p:spPr>
          <a:xfrm>
            <a:off x="4645025" y="1535113"/>
            <a:ext cx="641355" cy="322251"/>
          </a:xfrm>
        </p:spPr>
        <p:txBody>
          <a:bodyPr>
            <a:normAutofit fontScale="70000" lnSpcReduction="20000"/>
          </a:bodyPr>
          <a:lstStyle/>
          <a:p>
            <a:r>
              <a:rPr lang="pl-PL" dirty="0" smtClean="0"/>
              <a:t> </a:t>
            </a:r>
            <a:endParaRPr lang="pl-PL" dirty="0"/>
          </a:p>
        </p:txBody>
      </p:sp>
      <p:pic>
        <p:nvPicPr>
          <p:cNvPr id="14" name="Symbol zastępczy zawartości 13" descr="2415.3.jpg"/>
          <p:cNvPicPr>
            <a:picLocks noGrp="1" noChangeAspect="1"/>
          </p:cNvPicPr>
          <p:nvPr>
            <p:ph sz="quarter" idx="4"/>
          </p:nvPr>
        </p:nvPicPr>
        <p:blipFill>
          <a:blip r:embed="rId3"/>
          <a:stretch>
            <a:fillRect/>
          </a:stretch>
        </p:blipFill>
        <p:spPr>
          <a:xfrm>
            <a:off x="5357818" y="3643314"/>
            <a:ext cx="3286150" cy="2481043"/>
          </a:xfrm>
        </p:spPr>
      </p:pic>
    </p:spTree>
  </p:cSld>
  <p:clrMapOvr>
    <a:masterClrMapping/>
  </p:clrMapOvr>
  <p:transition spd="slow" advTm="21593">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p:cNvSpPr txBox="1"/>
          <p:nvPr/>
        </p:nvSpPr>
        <p:spPr>
          <a:xfrm>
            <a:off x="0" y="0"/>
            <a:ext cx="285720" cy="400110"/>
          </a:xfrm>
          <a:prstGeom prst="rect">
            <a:avLst/>
          </a:prstGeom>
          <a:noFill/>
        </p:spPr>
        <p:txBody>
          <a:bodyPr wrap="square" rtlCol="0">
            <a:spAutoFit/>
          </a:bodyPr>
          <a:lstStyle/>
          <a:p>
            <a:r>
              <a:rPr lang="pl-PL" sz="2000" smtClean="0"/>
              <a:t> </a:t>
            </a:r>
            <a:endParaRPr lang="pl-PL" sz="2000" dirty="0" smtClean="0"/>
          </a:p>
        </p:txBody>
      </p:sp>
      <p:sp>
        <p:nvSpPr>
          <p:cNvPr id="17" name="Tytuł 16"/>
          <p:cNvSpPr>
            <a:spLocks noGrp="1"/>
          </p:cNvSpPr>
          <p:nvPr>
            <p:ph type="title"/>
          </p:nvPr>
        </p:nvSpPr>
        <p:spPr/>
        <p:txBody>
          <a:bodyPr/>
          <a:lstStyle/>
          <a:p>
            <a:pPr algn="ctr"/>
            <a:r>
              <a:rPr lang="pl-PL" dirty="0" smtClean="0"/>
              <a:t>ZASTOSOWANIE</a:t>
            </a:r>
            <a:endParaRPr lang="pl-PL" dirty="0"/>
          </a:p>
        </p:txBody>
      </p:sp>
      <p:sp>
        <p:nvSpPr>
          <p:cNvPr id="18" name="Symbol zastępczy tekstu 17"/>
          <p:cNvSpPr>
            <a:spLocks noGrp="1"/>
          </p:cNvSpPr>
          <p:nvPr>
            <p:ph type="body" idx="1"/>
          </p:nvPr>
        </p:nvSpPr>
        <p:spPr/>
        <p:txBody>
          <a:bodyPr/>
          <a:lstStyle/>
          <a:p>
            <a:endParaRPr lang="pl-PL" dirty="0"/>
          </a:p>
        </p:txBody>
      </p:sp>
    </p:spTree>
  </p:cSld>
  <p:clrMapOvr>
    <a:masterClrMapping/>
  </p:clrMapOvr>
  <p:transition spd="slow" advTm="2688">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flipH="1">
            <a:off x="411477" y="273050"/>
            <a:ext cx="7946733" cy="869934"/>
          </a:xfrm>
        </p:spPr>
        <p:txBody>
          <a:bodyPr>
            <a:normAutofit/>
          </a:bodyPr>
          <a:lstStyle/>
          <a:p>
            <a:pPr algn="ctr"/>
            <a:r>
              <a:rPr lang="pl-PL" sz="3600" dirty="0" smtClean="0"/>
              <a:t>Budownictwo</a:t>
            </a:r>
            <a:endParaRPr lang="pl-PL" sz="3600" dirty="0"/>
          </a:p>
        </p:txBody>
      </p:sp>
      <p:sp>
        <p:nvSpPr>
          <p:cNvPr id="4" name="Symbol zastępczy tekstu 3"/>
          <p:cNvSpPr>
            <a:spLocks noGrp="1"/>
          </p:cNvSpPr>
          <p:nvPr>
            <p:ph type="body" sz="half" idx="2"/>
          </p:nvPr>
        </p:nvSpPr>
        <p:spPr>
          <a:xfrm>
            <a:off x="457200" y="1071546"/>
            <a:ext cx="3328982" cy="5054617"/>
          </a:xfrm>
        </p:spPr>
        <p:txBody>
          <a:bodyPr>
            <a:normAutofit fontScale="70000" lnSpcReduction="20000"/>
          </a:bodyPr>
          <a:lstStyle/>
          <a:p>
            <a:r>
              <a:rPr lang="pl-PL" dirty="0" smtClean="0"/>
              <a:t> </a:t>
            </a:r>
          </a:p>
          <a:p>
            <a:r>
              <a:rPr lang="pl-PL" sz="2600" dirty="0" smtClean="0"/>
              <a:t>Azbest stosowano w wyrobach budowlanych powszechnego użycia: eternit, płyty prasowane, płyty KARO - dachowe pokrycia lub elewacje, rury azbestowo-cementowe wysokociśnieniowe i kanalizacyjne, stosowane także jako przewody wentylacyjne i dymowo-spalinowe, kształtki azbestowo-cementowe. Azbest mógł być stosowany w budownictwie wszędzie tam, gdzie potrzebna była podwyższona odporność ogniowa i zabezpieczenia ogniochronne elementów narażonych lub potencjalnie narażonych na wysoką temperaturę</a:t>
            </a:r>
            <a:endParaRPr lang="pl-PL" sz="2600" dirty="0"/>
          </a:p>
        </p:txBody>
      </p:sp>
      <p:pic>
        <p:nvPicPr>
          <p:cNvPr id="7" name="Symbol zastępczy zawartości 6" descr="azbest1.jpg"/>
          <p:cNvPicPr>
            <a:picLocks noGrp="1" noChangeAspect="1"/>
          </p:cNvPicPr>
          <p:nvPr>
            <p:ph idx="1"/>
          </p:nvPr>
        </p:nvPicPr>
        <p:blipFill>
          <a:blip r:embed="rId3"/>
          <a:stretch>
            <a:fillRect/>
          </a:stretch>
        </p:blipFill>
        <p:spPr>
          <a:xfrm>
            <a:off x="4429124" y="1928802"/>
            <a:ext cx="4186237" cy="3028045"/>
          </a:xfrm>
        </p:spPr>
      </p:pic>
    </p:spTree>
    <p:custDataLst>
      <p:tags r:id="rId1"/>
    </p:custDataLst>
  </p:cSld>
  <p:clrMapOvr>
    <a:masterClrMapping/>
  </p:clrMapOvr>
  <p:transition spd="slow" advTm="43047">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nodeType="clickEffect">
                                  <p:stCondLst>
                                    <p:cond delay="0"/>
                                  </p:stCondLst>
                                  <p:iterate type="lt">
                                    <p:tmPct val="10000"/>
                                  </p:iterate>
                                  <p:childTnLst>
                                    <p:set>
                                      <p:cBhvr>
                                        <p:cTn id="19" dur="1" fill="hold">
                                          <p:stCondLst>
                                            <p:cond delay="0"/>
                                          </p:stCondLst>
                                        </p:cTn>
                                        <p:tgtEl>
                                          <p:spTgt spid="7"/>
                                        </p:tgtEl>
                                        <p:attrNameLst>
                                          <p:attrName>style.visibility</p:attrName>
                                        </p:attrNameLst>
                                      </p:cBhvr>
                                      <p:to>
                                        <p:strVal val="visible"/>
                                      </p:to>
                                    </p:set>
                                    <p:anim calcmode="lin" valueType="num">
                                      <p:cBhvr>
                                        <p:cTn id="20" dur="20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1" dur="2000" fill="hold"/>
                                        <p:tgtEl>
                                          <p:spTgt spid="7"/>
                                        </p:tgtEl>
                                        <p:attrNameLst>
                                          <p:attrName>ppt_y</p:attrName>
                                        </p:attrNameLst>
                                      </p:cBhvr>
                                      <p:tavLst>
                                        <p:tav tm="0">
                                          <p:val>
                                            <p:strVal val="#ppt_y"/>
                                          </p:val>
                                        </p:tav>
                                        <p:tav tm="100000">
                                          <p:val>
                                            <p:strVal val="#ppt_y"/>
                                          </p:val>
                                        </p:tav>
                                      </p:tavLst>
                                    </p:anim>
                                    <p:anim calcmode="lin" valueType="num">
                                      <p:cBhvr>
                                        <p:cTn id="22" dur="20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23" dur="20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4" dur="20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flipH="1">
            <a:off x="411478" y="273050"/>
            <a:ext cx="7660981" cy="798496"/>
          </a:xfrm>
        </p:spPr>
        <p:txBody>
          <a:bodyPr>
            <a:normAutofit/>
          </a:bodyPr>
          <a:lstStyle/>
          <a:p>
            <a:pPr algn="ctr"/>
            <a:r>
              <a:rPr lang="pl-PL" sz="3600" dirty="0" smtClean="0"/>
              <a:t>Energetyka</a:t>
            </a:r>
            <a:endParaRPr lang="pl-PL" sz="3600" dirty="0"/>
          </a:p>
        </p:txBody>
      </p:sp>
      <p:sp>
        <p:nvSpPr>
          <p:cNvPr id="4" name="Symbol zastępczy tekstu 3"/>
          <p:cNvSpPr>
            <a:spLocks noGrp="1"/>
          </p:cNvSpPr>
          <p:nvPr>
            <p:ph type="body" sz="half" idx="2"/>
          </p:nvPr>
        </p:nvSpPr>
        <p:spPr>
          <a:xfrm>
            <a:off x="457200" y="1214422"/>
            <a:ext cx="3543296" cy="4911741"/>
          </a:xfrm>
        </p:spPr>
        <p:txBody>
          <a:bodyPr>
            <a:normAutofit/>
          </a:bodyPr>
          <a:lstStyle/>
          <a:p>
            <a:r>
              <a:rPr lang="pl-PL" sz="1800" dirty="0" smtClean="0"/>
              <a:t>Azbest stosowano w elektrociepłowniach i elektrowniach, w obmurzach, a także w uszczelnieniach urządzeń poddanych wysokiej temperaturze, w zaworach, wymiennikach ciepła, w izolacjach tras ciepłowniczych. Wyroby zawierające azbest umiejscowione są w: </a:t>
            </a:r>
          </a:p>
          <a:p>
            <a:pPr>
              <a:buFont typeface="Arial" pitchFamily="34" charset="0"/>
              <a:buChar char="•"/>
            </a:pPr>
            <a:r>
              <a:rPr lang="pl-PL" sz="1800" dirty="0" smtClean="0"/>
              <a:t>kominach o dużej wysokości,</a:t>
            </a:r>
          </a:p>
          <a:p>
            <a:pPr>
              <a:buFont typeface="Arial" pitchFamily="34" charset="0"/>
              <a:buChar char="•"/>
            </a:pPr>
            <a:r>
              <a:rPr lang="pl-PL" sz="1800" dirty="0" smtClean="0"/>
              <a:t>chłodniach kominowych,</a:t>
            </a:r>
          </a:p>
          <a:p>
            <a:pPr>
              <a:buFont typeface="Arial" pitchFamily="34" charset="0"/>
              <a:buChar char="•"/>
            </a:pPr>
            <a:r>
              <a:rPr lang="pl-PL" sz="1800" dirty="0" smtClean="0"/>
              <a:t>chłodniach wentylatorowych,</a:t>
            </a:r>
          </a:p>
          <a:p>
            <a:pPr>
              <a:buFont typeface="Arial" pitchFamily="34" charset="0"/>
              <a:buChar char="•"/>
            </a:pPr>
            <a:r>
              <a:rPr lang="pl-PL" sz="1800" dirty="0" smtClean="0"/>
              <a:t>rurach odprowadzających parę, </a:t>
            </a:r>
            <a:r>
              <a:rPr lang="pl-PL" sz="1800" dirty="0" err="1" smtClean="0"/>
              <a:t>zraszalnikach</a:t>
            </a:r>
            <a:r>
              <a:rPr lang="pl-PL" sz="1800" dirty="0" smtClean="0"/>
              <a:t> itp.</a:t>
            </a:r>
            <a:endParaRPr lang="pl-PL" sz="1800" dirty="0"/>
          </a:p>
        </p:txBody>
      </p:sp>
      <p:pic>
        <p:nvPicPr>
          <p:cNvPr id="9" name="Symbol zastępczy zawartości 8" descr="energetyka.jpg"/>
          <p:cNvPicPr>
            <a:picLocks noGrp="1" noChangeAspect="1"/>
          </p:cNvPicPr>
          <p:nvPr>
            <p:ph idx="1"/>
          </p:nvPr>
        </p:nvPicPr>
        <p:blipFill>
          <a:blip r:embed="rId3"/>
          <a:stretch>
            <a:fillRect/>
          </a:stretch>
        </p:blipFill>
        <p:spPr>
          <a:xfrm>
            <a:off x="4572000" y="1785926"/>
            <a:ext cx="3552825" cy="2790825"/>
          </a:xfrm>
        </p:spPr>
      </p:pic>
    </p:spTree>
    <p:custDataLst>
      <p:tags r:id="rId1"/>
    </p:custDataLst>
  </p:cSld>
  <p:clrMapOvr>
    <a:masterClrMapping/>
  </p:clrMapOvr>
  <p:transition spd="slow" advTm="35078">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4">
                                            <p:txEl>
                                              <p:pRg st="0" end="0"/>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p:cTn id="17"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4">
                                            <p:txEl>
                                              <p:pRg st="1" end="1"/>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calcmode="lin" valueType="num">
                                      <p:cBhvr>
                                        <p:cTn id="22"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3"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4" dur="1000"/>
                                        <p:tgtEl>
                                          <p:spTgt spid="4">
                                            <p:txEl>
                                              <p:pRg st="2" end="2"/>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calcmode="lin" valueType="num">
                                      <p:cBhvr>
                                        <p:cTn id="27"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28"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29" dur="1000"/>
                                        <p:tgtEl>
                                          <p:spTgt spid="4">
                                            <p:txEl>
                                              <p:pRg st="3" end="3"/>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 calcmode="lin" valueType="num">
                                      <p:cBhvr>
                                        <p:cTn id="32"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33"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4" dur="1000"/>
                                        <p:tgtEl>
                                          <p:spTgt spid="4">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2000"/>
                                        <p:tgtEl>
                                          <p:spTgt spid="9"/>
                                        </p:tgtEl>
                                      </p:cBhvr>
                                    </p:animEffect>
                                    <p:anim calcmode="lin" valueType="num">
                                      <p:cBhvr>
                                        <p:cTn id="40" dur="2000" fill="hold"/>
                                        <p:tgtEl>
                                          <p:spTgt spid="9"/>
                                        </p:tgtEl>
                                        <p:attrNameLst>
                                          <p:attrName>ppt_x</p:attrName>
                                        </p:attrNameLst>
                                      </p:cBhvr>
                                      <p:tavLst>
                                        <p:tav tm="0">
                                          <p:val>
                                            <p:strVal val="#ppt_x"/>
                                          </p:val>
                                        </p:tav>
                                        <p:tav tm="100000">
                                          <p:val>
                                            <p:strVal val="#ppt_x"/>
                                          </p:val>
                                        </p:tav>
                                      </p:tavLst>
                                    </p:anim>
                                    <p:anim calcmode="lin" valueType="num">
                                      <p:cBhvr>
                                        <p:cTn id="41" dur="2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flipH="1">
            <a:off x="411478" y="273050"/>
            <a:ext cx="8589675" cy="869934"/>
          </a:xfrm>
        </p:spPr>
        <p:txBody>
          <a:bodyPr>
            <a:normAutofit/>
          </a:bodyPr>
          <a:lstStyle/>
          <a:p>
            <a:pPr algn="ctr"/>
            <a:r>
              <a:rPr lang="pl-PL" sz="3600" dirty="0" smtClean="0"/>
              <a:t>Przemysł chemiczny</a:t>
            </a:r>
            <a:endParaRPr lang="pl-PL" sz="3600" dirty="0"/>
          </a:p>
        </p:txBody>
      </p:sp>
      <p:sp>
        <p:nvSpPr>
          <p:cNvPr id="4" name="Symbol zastępczy tekstu 3"/>
          <p:cNvSpPr>
            <a:spLocks noGrp="1"/>
          </p:cNvSpPr>
          <p:nvPr>
            <p:ph type="body" sz="half" idx="2"/>
          </p:nvPr>
        </p:nvSpPr>
        <p:spPr>
          <a:xfrm>
            <a:off x="457200" y="2285992"/>
            <a:ext cx="3900486" cy="2571768"/>
          </a:xfrm>
        </p:spPr>
        <p:txBody>
          <a:bodyPr>
            <a:normAutofit/>
          </a:bodyPr>
          <a:lstStyle/>
          <a:p>
            <a:r>
              <a:rPr lang="pl-PL" sz="2000" dirty="0" smtClean="0"/>
              <a:t>Z azbestu wykonane są przepony stosowane w elektrolitycznej produkcji chloru.</a:t>
            </a:r>
          </a:p>
          <a:p>
            <a:r>
              <a:rPr lang="pl-PL" sz="2000" dirty="0" smtClean="0"/>
              <a:t>Ponadto azbest występuje w hutach szkła (np. w wałach ciągnących).</a:t>
            </a:r>
            <a:endParaRPr lang="pl-PL" sz="2000" dirty="0"/>
          </a:p>
        </p:txBody>
      </p:sp>
      <p:pic>
        <p:nvPicPr>
          <p:cNvPr id="8" name="Symbol zastępczy zawartości 7" descr="1318.jpg"/>
          <p:cNvPicPr>
            <a:picLocks noGrp="1" noChangeAspect="1"/>
          </p:cNvPicPr>
          <p:nvPr>
            <p:ph idx="1"/>
          </p:nvPr>
        </p:nvPicPr>
        <p:blipFill>
          <a:blip r:embed="rId3"/>
          <a:stretch>
            <a:fillRect/>
          </a:stretch>
        </p:blipFill>
        <p:spPr>
          <a:xfrm>
            <a:off x="5211461" y="1643063"/>
            <a:ext cx="3193065" cy="4483100"/>
          </a:xfrm>
        </p:spPr>
      </p:pic>
    </p:spTree>
    <p:custDataLst>
      <p:tags r:id="rId1"/>
    </p:custDataLst>
  </p:cSld>
  <p:clrMapOvr>
    <a:masterClrMapping/>
  </p:clrMapOvr>
  <p:transition spd="slow" advTm="14562">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52"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Scale>
                                      <p:cBhvr>
                                        <p:cTn id="18"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4">
                                            <p:txEl>
                                              <p:pRg st="0" end="0"/>
                                            </p:txEl>
                                          </p:spTgt>
                                        </p:tgtEl>
                                        <p:attrNameLst>
                                          <p:attrName>ppt_x</p:attrName>
                                          <p:attrName>ppt_y</p:attrName>
                                        </p:attrNameLst>
                                      </p:cBhvr>
                                    </p:animMotion>
                                    <p:animEffect transition="in" filter="fade">
                                      <p:cBhvr>
                                        <p:cTn id="20" dur="1000"/>
                                        <p:tgtEl>
                                          <p:spTgt spid="4">
                                            <p:txEl>
                                              <p:pRg st="0" end="0"/>
                                            </p:txEl>
                                          </p:spTgt>
                                        </p:tgtEl>
                                      </p:cBhvr>
                                    </p:animEffect>
                                  </p:childTnLst>
                                </p:cTn>
                              </p:par>
                              <p:par>
                                <p:cTn id="21" presetID="52" presetClass="entr" presetSubtype="0" fill="hold" nodeType="withEffect">
                                  <p:stCondLst>
                                    <p:cond delay="0"/>
                                  </p:stCondLst>
                                  <p:iterate type="lt">
                                    <p:tmPct val="0"/>
                                  </p:iterate>
                                  <p:childTnLst>
                                    <p:set>
                                      <p:cBhvr>
                                        <p:cTn id="22" dur="1" fill="hold">
                                          <p:stCondLst>
                                            <p:cond delay="0"/>
                                          </p:stCondLst>
                                        </p:cTn>
                                        <p:tgtEl>
                                          <p:spTgt spid="4">
                                            <p:txEl>
                                              <p:pRg st="1" end="1"/>
                                            </p:txEl>
                                          </p:spTgt>
                                        </p:tgtEl>
                                        <p:attrNameLst>
                                          <p:attrName>style.visibility</p:attrName>
                                        </p:attrNameLst>
                                      </p:cBhvr>
                                      <p:to>
                                        <p:strVal val="visible"/>
                                      </p:to>
                                    </p:set>
                                    <p:animScale>
                                      <p:cBhvr>
                                        <p:cTn id="23" dur="1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4">
                                            <p:txEl>
                                              <p:pRg st="1" end="1"/>
                                            </p:txEl>
                                          </p:spTgt>
                                        </p:tgtEl>
                                        <p:attrNameLst>
                                          <p:attrName>ppt_x</p:attrName>
                                          <p:attrName>ppt_y</p:attrName>
                                        </p:attrNameLst>
                                      </p:cBhvr>
                                    </p:animMotion>
                                    <p:animEffect transition="in" filter="fade">
                                      <p:cBhvr>
                                        <p:cTn id="25"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txBody>
          <a:bodyPr/>
          <a:lstStyle/>
          <a:p>
            <a:pPr algn="ctr"/>
            <a:r>
              <a:rPr lang="pl-PL" dirty="0" smtClean="0"/>
              <a:t>Wpływ azbestu na zdrowie</a:t>
            </a:r>
            <a:endParaRPr lang="pl-PL" dirty="0"/>
          </a:p>
        </p:txBody>
      </p:sp>
      <p:sp>
        <p:nvSpPr>
          <p:cNvPr id="7" name="Symbol zastępczy tekstu 6"/>
          <p:cNvSpPr>
            <a:spLocks noGrp="1"/>
          </p:cNvSpPr>
          <p:nvPr>
            <p:ph type="body" idx="1"/>
          </p:nvPr>
        </p:nvSpPr>
        <p:spPr/>
        <p:txBody>
          <a:bodyPr/>
          <a:lstStyle/>
          <a:p>
            <a:endParaRPr lang="pl-PL"/>
          </a:p>
        </p:txBody>
      </p:sp>
    </p:spTree>
  </p:cSld>
  <p:clrMapOvr>
    <a:masterClrMapping/>
  </p:clrMapOvr>
  <p:transition spd="slow" advTm="3641">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flipH="1">
            <a:off x="411481" y="273050"/>
            <a:ext cx="45719" cy="441306"/>
          </a:xfrm>
        </p:spPr>
        <p:txBody>
          <a:bodyPr/>
          <a:lstStyle/>
          <a:p>
            <a:r>
              <a:rPr lang="pl-PL" dirty="0" smtClean="0"/>
              <a:t> </a:t>
            </a:r>
            <a:endParaRPr lang="pl-PL" dirty="0"/>
          </a:p>
        </p:txBody>
      </p:sp>
      <p:sp>
        <p:nvSpPr>
          <p:cNvPr id="4" name="Symbol zastępczy tekstu 3"/>
          <p:cNvSpPr>
            <a:spLocks noGrp="1"/>
          </p:cNvSpPr>
          <p:nvPr>
            <p:ph type="body" sz="half" idx="2"/>
          </p:nvPr>
        </p:nvSpPr>
        <p:spPr>
          <a:xfrm>
            <a:off x="457200" y="714356"/>
            <a:ext cx="3328982" cy="5411807"/>
          </a:xfrm>
        </p:spPr>
        <p:txBody>
          <a:bodyPr>
            <a:normAutofit/>
          </a:bodyPr>
          <a:lstStyle/>
          <a:p>
            <a:r>
              <a:rPr lang="pl-PL" sz="2000" dirty="0" smtClean="0"/>
              <a:t>Pył azbestu dostaje się do płuc wraz z wdychanym powietrzem. Jeśli więc w powietrzu, którym oddychamy znajdują się włókna azbestu, to gromadzą się one i zalegają w płucach. Możliwość pojawienia się choroby w organizmie ludzkim zależy od rodzaju azbestu, wymiarów włókien zawartych w powietrzu, ich ilości oraz liczby lat przebywania w zanieczyszczonym azbestem środowisku.</a:t>
            </a:r>
            <a:endParaRPr lang="pl-PL" sz="2000" dirty="0"/>
          </a:p>
        </p:txBody>
      </p:sp>
      <p:pic>
        <p:nvPicPr>
          <p:cNvPr id="7" name="Symbol zastępczy zawartości 6" descr="azbest_wdychanie.jpg"/>
          <p:cNvPicPr>
            <a:picLocks noGrp="1" noChangeAspect="1"/>
          </p:cNvPicPr>
          <p:nvPr>
            <p:ph idx="1"/>
          </p:nvPr>
        </p:nvPicPr>
        <p:blipFill>
          <a:blip r:embed="rId3"/>
          <a:stretch>
            <a:fillRect/>
          </a:stretch>
        </p:blipFill>
        <p:spPr>
          <a:xfrm>
            <a:off x="4643438" y="1000108"/>
            <a:ext cx="4308467" cy="4082273"/>
          </a:xfrm>
        </p:spPr>
      </p:pic>
    </p:spTree>
    <p:custDataLst>
      <p:tags r:id="rId1"/>
    </p:custDataLst>
  </p:cSld>
  <p:clrMapOvr>
    <a:masterClrMapping/>
  </p:clrMapOvr>
  <p:transition spd="slow" advTm="28938">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7"/>
</p:tagLst>
</file>

<file path=ppt/tags/tag10.xml><?xml version="1.0" encoding="utf-8"?>
<p:tagLst xmlns:a="http://schemas.openxmlformats.org/drawingml/2006/main" xmlns:r="http://schemas.openxmlformats.org/officeDocument/2006/relationships" xmlns:p="http://schemas.openxmlformats.org/presentationml/2006/main">
  <p:tag name="TIMING" val="|0.2|2.5|9.8"/>
</p:tagLst>
</file>

<file path=ppt/tags/tag11.xml><?xml version="1.0" encoding="utf-8"?>
<p:tagLst xmlns:a="http://schemas.openxmlformats.org/drawingml/2006/main" xmlns:r="http://schemas.openxmlformats.org/officeDocument/2006/relationships" xmlns:p="http://schemas.openxmlformats.org/presentationml/2006/main">
  <p:tag name="TIMING" val="|0.5"/>
</p:tagLst>
</file>

<file path=ppt/tags/tag2.xml><?xml version="1.0" encoding="utf-8"?>
<p:tagLst xmlns:a="http://schemas.openxmlformats.org/drawingml/2006/main" xmlns:r="http://schemas.openxmlformats.org/officeDocument/2006/relationships" xmlns:p="http://schemas.openxmlformats.org/presentationml/2006/main">
  <p:tag name="TIMING" val="|0.9|2.6|7.4"/>
</p:tagLst>
</file>

<file path=ppt/tags/tag3.xml><?xml version="1.0" encoding="utf-8"?>
<p:tagLst xmlns:a="http://schemas.openxmlformats.org/drawingml/2006/main" xmlns:r="http://schemas.openxmlformats.org/officeDocument/2006/relationships" xmlns:p="http://schemas.openxmlformats.org/presentationml/2006/main">
  <p:tag name="TIMING" val="|1.2|2.6|8"/>
</p:tagLst>
</file>

<file path=ppt/tags/tag4.xml><?xml version="1.0" encoding="utf-8"?>
<p:tagLst xmlns:a="http://schemas.openxmlformats.org/drawingml/2006/main" xmlns:r="http://schemas.openxmlformats.org/officeDocument/2006/relationships" xmlns:p="http://schemas.openxmlformats.org/presentationml/2006/main">
  <p:tag name="TIMING" val="|1.9|1.7|4"/>
</p:tagLst>
</file>

<file path=ppt/tags/tag5.xml><?xml version="1.0" encoding="utf-8"?>
<p:tagLst xmlns:a="http://schemas.openxmlformats.org/drawingml/2006/main" xmlns:r="http://schemas.openxmlformats.org/officeDocument/2006/relationships" xmlns:p="http://schemas.openxmlformats.org/presentationml/2006/main">
  <p:tag name="TIMING" val="|0.1|1|1.6"/>
</p:tagLst>
</file>

<file path=ppt/tags/tag6.xml><?xml version="1.0" encoding="utf-8"?>
<p:tagLst xmlns:a="http://schemas.openxmlformats.org/drawingml/2006/main" xmlns:r="http://schemas.openxmlformats.org/officeDocument/2006/relationships" xmlns:p="http://schemas.openxmlformats.org/presentationml/2006/main">
  <p:tag name="TIMING" val="|0.8"/>
</p:tagLst>
</file>

<file path=ppt/tags/tag7.xml><?xml version="1.0" encoding="utf-8"?>
<p:tagLst xmlns:a="http://schemas.openxmlformats.org/drawingml/2006/main" xmlns:r="http://schemas.openxmlformats.org/officeDocument/2006/relationships" xmlns:p="http://schemas.openxmlformats.org/presentationml/2006/main">
  <p:tag name="TIMING" val="|1|1.7|7.8"/>
</p:tagLst>
</file>

<file path=ppt/tags/tag8.xml><?xml version="1.0" encoding="utf-8"?>
<p:tagLst xmlns:a="http://schemas.openxmlformats.org/drawingml/2006/main" xmlns:r="http://schemas.openxmlformats.org/officeDocument/2006/relationships" xmlns:p="http://schemas.openxmlformats.org/presentationml/2006/main">
  <p:tag name="TIMING" val="|0.2|1.7|9.4"/>
</p:tagLst>
</file>

<file path=ppt/tags/tag9.xml><?xml version="1.0" encoding="utf-8"?>
<p:tagLst xmlns:a="http://schemas.openxmlformats.org/drawingml/2006/main" xmlns:r="http://schemas.openxmlformats.org/officeDocument/2006/relationships" xmlns:p="http://schemas.openxmlformats.org/presentationml/2006/main">
  <p:tag name="TIMING" val="|0.6|2.2"/>
</p:tagLst>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323</TotalTime>
  <Words>697</Words>
  <PresentationFormat>Pokaz na ekranie (4:3)</PresentationFormat>
  <Paragraphs>45</Paragraphs>
  <Slides>14</Slides>
  <Notes>0</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Motyw pakietu Office</vt:lpstr>
      <vt:lpstr>Slajd 1</vt:lpstr>
      <vt:lpstr>Zarys historyczny</vt:lpstr>
      <vt:lpstr> </vt:lpstr>
      <vt:lpstr>ZASTOSOWANIE</vt:lpstr>
      <vt:lpstr>Budownictwo</vt:lpstr>
      <vt:lpstr>Energetyka</vt:lpstr>
      <vt:lpstr>Przemysł chemiczny</vt:lpstr>
      <vt:lpstr>Wpływ azbestu na zdrowie</vt:lpstr>
      <vt:lpstr> </vt:lpstr>
      <vt:lpstr>Choroby</vt:lpstr>
      <vt:lpstr>Profilaktyka</vt:lpstr>
      <vt:lpstr> </vt:lpstr>
      <vt:lpstr>Usuwanie azbestu</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Azbest</dc:title>
  <dc:creator>P.Stępień&amp;A.Wójcik</dc:creator>
  <cp:lastModifiedBy>Walawski</cp:lastModifiedBy>
  <cp:revision>42</cp:revision>
  <dcterms:modified xsi:type="dcterms:W3CDTF">2010-01-05T23:59:58Z</dcterms:modified>
</cp:coreProperties>
</file>