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8201" autoAdjust="0"/>
    <p:restoredTop sz="94702" autoAdjust="0"/>
  </p:normalViewPr>
  <p:slideViewPr>
    <p:cSldViewPr>
      <p:cViewPr varScale="1">
        <p:scale>
          <a:sx n="87" d="100"/>
          <a:sy n="87" d="100"/>
        </p:scale>
        <p:origin x="-40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2010-01-06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2010-01-06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2010-01-06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2010-01-06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2010-01-06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6221E02-25CB-4963-84BC-0813985E7D90}" type="datetimeFigureOut">
              <a:rPr lang="pl-PL" smtClean="0"/>
              <a:pPr/>
              <a:t>2010-01-06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6221E02-25CB-4963-84BC-0813985E7D90}" type="datetimeFigureOut">
              <a:rPr lang="pl-PL" smtClean="0"/>
              <a:pPr/>
              <a:t>2010-01-06</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66221E02-25CB-4963-84BC-0813985E7D90}" type="datetimeFigureOut">
              <a:rPr lang="pl-PL" smtClean="0"/>
              <a:pPr/>
              <a:t>2010-01-06</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2010-01-06</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2010-01-06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2010-01-06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21E02-25CB-4963-84BC-0813985E7D90}" type="datetimeFigureOut">
              <a:rPr lang="pl-PL" smtClean="0"/>
              <a:pPr/>
              <a:t>2010-01-06</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8.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8.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slideLayout" Target="../slideLayouts/slideLayout8.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5.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8.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8.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8.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8.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8.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ctrTitle"/>
          </p:nvPr>
        </p:nvSpPr>
        <p:spPr/>
        <p:txBody>
          <a:bodyPr/>
          <a:lstStyle/>
          <a:p>
            <a:endParaRPr lang="pl-PL" dirty="0"/>
          </a:p>
        </p:txBody>
      </p:sp>
      <p:sp>
        <p:nvSpPr>
          <p:cNvPr id="5" name="Podtytuł 4"/>
          <p:cNvSpPr>
            <a:spLocks noGrp="1"/>
          </p:cNvSpPr>
          <p:nvPr>
            <p:ph type="subTitle" idx="1"/>
          </p:nvPr>
        </p:nvSpPr>
        <p:spPr/>
        <p:txBody>
          <a:bodyPr/>
          <a:lstStyle/>
          <a:p>
            <a:endParaRPr lang="pl-PL" dirty="0"/>
          </a:p>
        </p:txBody>
      </p:sp>
      <p:sp>
        <p:nvSpPr>
          <p:cNvPr id="6" name="Prostokąt 5"/>
          <p:cNvSpPr/>
          <p:nvPr/>
        </p:nvSpPr>
        <p:spPr>
          <a:xfrm>
            <a:off x="1445438" y="2967335"/>
            <a:ext cx="6341272" cy="1200329"/>
          </a:xfrm>
          <a:prstGeom prst="rect">
            <a:avLst/>
          </a:prstGeom>
          <a:noFill/>
        </p:spPr>
        <p:txBody>
          <a:bodyPr wrap="square" lIns="91440" tIns="45720" rIns="91440" bIns="45720">
            <a:spAutoFit/>
          </a:bodyPr>
          <a:lstStyle/>
          <a:p>
            <a:pPr algn="ctr"/>
            <a:r>
              <a:rPr lang="pl-PL" sz="72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Azbest</a:t>
            </a:r>
            <a:endParaRPr lang="pl-PL" sz="72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ustDataLst>
      <p:tags r:id="rId1"/>
    </p:custDataLst>
  </p:cSld>
  <p:clrMapOvr>
    <a:masterClrMapping/>
  </p:clrMapOvr>
  <p:transition spd="slow" advTm="5828">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3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30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7472386" cy="798496"/>
          </a:xfrm>
        </p:spPr>
        <p:txBody>
          <a:bodyPr>
            <a:normAutofit/>
          </a:bodyPr>
          <a:lstStyle/>
          <a:p>
            <a:pPr algn="ctr"/>
            <a:r>
              <a:rPr lang="pl-PL" sz="3600" dirty="0" smtClean="0"/>
              <a:t>Choroby</a:t>
            </a:r>
            <a:endParaRPr lang="pl-PL" sz="3600" dirty="0"/>
          </a:p>
        </p:txBody>
      </p:sp>
      <p:sp>
        <p:nvSpPr>
          <p:cNvPr id="4" name="Symbol zastępczy tekstu 3"/>
          <p:cNvSpPr>
            <a:spLocks noGrp="1"/>
          </p:cNvSpPr>
          <p:nvPr>
            <p:ph type="body" sz="half" idx="2"/>
          </p:nvPr>
        </p:nvSpPr>
        <p:spPr>
          <a:xfrm>
            <a:off x="457200" y="1643050"/>
            <a:ext cx="3257544" cy="4483113"/>
          </a:xfrm>
        </p:spPr>
        <p:txBody>
          <a:bodyPr>
            <a:normAutofit/>
          </a:bodyPr>
          <a:lstStyle/>
          <a:p>
            <a:r>
              <a:rPr lang="pl-PL" sz="2000" dirty="0" smtClean="0"/>
              <a:t> Azbestoza pojawia się u osób pracujących w przetwórstwie azbestu, gdzie stężenie włókien we wdychanym powietrzu były bardzo wysokie i narażenie trwało dość długo ( zwykle powyżej 10 lat).</a:t>
            </a:r>
          </a:p>
          <a:p>
            <a:r>
              <a:rPr lang="pl-PL" sz="2000" dirty="0" smtClean="0"/>
              <a:t>      Azbest może być również przyczyną raka płuc i </a:t>
            </a:r>
            <a:r>
              <a:rPr lang="pl-PL" sz="2000" dirty="0" err="1" smtClean="0"/>
              <a:t>międzybłoniaka</a:t>
            </a:r>
            <a:r>
              <a:rPr lang="pl-PL" sz="2000" dirty="0" smtClean="0"/>
              <a:t> opłucnej. </a:t>
            </a:r>
            <a:endParaRPr lang="pl-PL" sz="2000" dirty="0"/>
          </a:p>
        </p:txBody>
      </p:sp>
      <p:pic>
        <p:nvPicPr>
          <p:cNvPr id="7" name="Symbol zastępczy zawartości 6" descr="242614.4.jpg"/>
          <p:cNvPicPr>
            <a:picLocks noGrp="1" noChangeAspect="1"/>
          </p:cNvPicPr>
          <p:nvPr>
            <p:ph idx="1"/>
          </p:nvPr>
        </p:nvPicPr>
        <p:blipFill>
          <a:blip r:embed="rId3"/>
          <a:stretch>
            <a:fillRect/>
          </a:stretch>
        </p:blipFill>
        <p:spPr>
          <a:xfrm>
            <a:off x="5143504" y="1571612"/>
            <a:ext cx="3422100" cy="4483100"/>
          </a:xfrm>
        </p:spPr>
      </p:pic>
    </p:spTree>
    <p:custDataLst>
      <p:tags r:id="rId1"/>
    </p:custDataLst>
  </p:cSld>
  <p:clrMapOvr>
    <a:masterClrMapping/>
  </p:clrMapOvr>
  <p:transition spd="slow" advTm="20219">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 calcmode="lin" valueType="num">
                                      <p:cBhvr>
                                        <p:cTn id="14"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4">
                                            <p:txEl>
                                              <p:pRg st="0" end="0"/>
                                            </p:txEl>
                                          </p:spTgt>
                                        </p:tgtEl>
                                      </p:cBhvr>
                                    </p:animEffect>
                                  </p:childTnLst>
                                </p:cTn>
                              </p:par>
                              <p:par>
                                <p:cTn id="17" presetID="55" presetClass="entr" presetSubtype="0" fill="hold" nodeType="with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p:cTn id="19"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20"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4">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3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329642" cy="727058"/>
          </a:xfrm>
        </p:spPr>
        <p:txBody>
          <a:bodyPr/>
          <a:lstStyle/>
          <a:p>
            <a:pPr algn="ctr"/>
            <a:r>
              <a:rPr lang="pl-PL" sz="3600" dirty="0" smtClean="0"/>
              <a:t>Profilaktyka</a:t>
            </a:r>
            <a:endParaRPr lang="pl-PL" sz="3600" dirty="0"/>
          </a:p>
        </p:txBody>
      </p:sp>
      <p:sp>
        <p:nvSpPr>
          <p:cNvPr id="4" name="Symbol zastępczy tekstu 3"/>
          <p:cNvSpPr>
            <a:spLocks noGrp="1"/>
          </p:cNvSpPr>
          <p:nvPr>
            <p:ph type="body" sz="half" idx="2"/>
          </p:nvPr>
        </p:nvSpPr>
        <p:spPr>
          <a:xfrm>
            <a:off x="457200" y="1071546"/>
            <a:ext cx="3757610" cy="5054617"/>
          </a:xfrm>
        </p:spPr>
        <p:txBody>
          <a:bodyPr>
            <a:normAutofit fontScale="92500" lnSpcReduction="20000"/>
          </a:bodyPr>
          <a:lstStyle/>
          <a:p>
            <a:endParaRPr lang="pl-PL" sz="2400" dirty="0" smtClean="0"/>
          </a:p>
          <a:p>
            <a:r>
              <a:rPr lang="pl-PL" sz="2400" dirty="0" smtClean="0"/>
              <a:t> </a:t>
            </a:r>
            <a:r>
              <a:rPr lang="pl-PL" sz="2000" dirty="0" smtClean="0"/>
              <a:t>Azbest jest praktycznie niezniszczalny, zaś groźny dla zdrowia jest wtedy, gdy jego elementarne włókna znajdują się we wdychanym powietrzu. Azbest zabezpieczony w sposób uniemożliwiający uwalnianie się włókien do powietrza nie stanowi żadnego zagrożenia dla zdrowia. Przede wszystkim należy więc ograniczyć emisję pyłu azbestu przez zabezpieczenie materiałów zawierających azbest na terenie posesji we własnym zakresie, to do czasu rozwiązania problemu należy unikać wykonywania prac powodujących wzmożone pylenie, a więc ścieranie, rozdrabnianie, kruszenie i miażdżenie powierzchni. </a:t>
            </a:r>
            <a:endParaRPr lang="pl-PL" sz="2000" dirty="0"/>
          </a:p>
        </p:txBody>
      </p:sp>
      <p:pic>
        <p:nvPicPr>
          <p:cNvPr id="10" name="Symbol zastępczy zawartości 9" descr="azbestzawleczka.jpg"/>
          <p:cNvPicPr>
            <a:picLocks noGrp="1" noChangeAspect="1"/>
          </p:cNvPicPr>
          <p:nvPr>
            <p:ph idx="1"/>
          </p:nvPr>
        </p:nvPicPr>
        <p:blipFill>
          <a:blip r:embed="rId3"/>
          <a:stretch>
            <a:fillRect/>
          </a:stretch>
        </p:blipFill>
        <p:spPr>
          <a:xfrm>
            <a:off x="5286380" y="1571612"/>
            <a:ext cx="2828925" cy="4143375"/>
          </a:xfrm>
        </p:spPr>
      </p:pic>
    </p:spTree>
    <p:custDataLst>
      <p:tags r:id="rId1"/>
    </p:custDataLst>
  </p:cSld>
  <p:clrMapOvr>
    <a:masterClrMapping/>
  </p:clrMapOvr>
  <p:transition spd="slow" advTm="45453">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Scale>
                                      <p:cBhvr>
                                        <p:cTn id="12" dur="1000" decel="50000" fill="hold">
                                          <p:stCondLst>
                                            <p:cond delay="0"/>
                                          </p:stCondLst>
                                        </p:cTn>
                                        <p:tgtEl>
                                          <p:spTgt spid="4">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4">
                                            <p:txEl>
                                              <p:pRg st="1" end="1"/>
                                            </p:txEl>
                                          </p:spTgt>
                                        </p:tgtEl>
                                        <p:attrNameLst>
                                          <p:attrName>ppt_x</p:attrName>
                                          <p:attrName>ppt_y</p:attrName>
                                        </p:attrNameLst>
                                      </p:cBhvr>
                                    </p:animMotion>
                                    <p:animEffect transition="in" filter="fade">
                                      <p:cBhvr>
                                        <p:cTn id="14" dur="1000"/>
                                        <p:tgtEl>
                                          <p:spTgt spid="4">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0"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600" decel="100000"/>
                                        <p:tgtEl>
                                          <p:spTgt spid="10"/>
                                        </p:tgtEl>
                                      </p:cBhvr>
                                    </p:animEffect>
                                    <p:anim calcmode="lin" valueType="num">
                                      <p:cBhvr>
                                        <p:cTn id="20" dur="1600" decel="100000" fill="hold"/>
                                        <p:tgtEl>
                                          <p:spTgt spid="10"/>
                                        </p:tgtEl>
                                        <p:attrNameLst>
                                          <p:attrName>style.rotation</p:attrName>
                                        </p:attrNameLst>
                                      </p:cBhvr>
                                      <p:tavLst>
                                        <p:tav tm="0">
                                          <p:val>
                                            <p:fltVal val="-90"/>
                                          </p:val>
                                        </p:tav>
                                        <p:tav tm="100000">
                                          <p:val>
                                            <p:fltVal val="0"/>
                                          </p:val>
                                        </p:tav>
                                      </p:tavLst>
                                    </p:anim>
                                    <p:anim calcmode="lin" valueType="num">
                                      <p:cBhvr>
                                        <p:cTn id="21" dur="1600" decel="100000" fill="hold"/>
                                        <p:tgtEl>
                                          <p:spTgt spid="10"/>
                                        </p:tgtEl>
                                        <p:attrNameLst>
                                          <p:attrName>ppt_x</p:attrName>
                                        </p:attrNameLst>
                                      </p:cBhvr>
                                      <p:tavLst>
                                        <p:tav tm="0">
                                          <p:val>
                                            <p:strVal val="#ppt_x+0.4"/>
                                          </p:val>
                                        </p:tav>
                                        <p:tav tm="100000">
                                          <p:val>
                                            <p:strVal val="#ppt_x-0.05"/>
                                          </p:val>
                                        </p:tav>
                                      </p:tavLst>
                                    </p:anim>
                                    <p:anim calcmode="lin" valueType="num">
                                      <p:cBhvr>
                                        <p:cTn id="22" dur="1600" decel="100000" fill="hold"/>
                                        <p:tgtEl>
                                          <p:spTgt spid="10"/>
                                        </p:tgtEl>
                                        <p:attrNameLst>
                                          <p:attrName>ppt_y</p:attrName>
                                        </p:attrNameLst>
                                      </p:cBhvr>
                                      <p:tavLst>
                                        <p:tav tm="0">
                                          <p:val>
                                            <p:strVal val="#ppt_y-0.4"/>
                                          </p:val>
                                        </p:tav>
                                        <p:tav tm="100000">
                                          <p:val>
                                            <p:strVal val="#ppt_y+0.1"/>
                                          </p:val>
                                        </p:tav>
                                      </p:tavLst>
                                    </p:anim>
                                    <p:anim calcmode="lin" valueType="num">
                                      <p:cBhvr>
                                        <p:cTn id="23" dur="400" accel="100000" fill="hold">
                                          <p:stCondLst>
                                            <p:cond delay="1600"/>
                                          </p:stCondLst>
                                        </p:cTn>
                                        <p:tgtEl>
                                          <p:spTgt spid="10"/>
                                        </p:tgtEl>
                                        <p:attrNameLst>
                                          <p:attrName>ppt_x</p:attrName>
                                        </p:attrNameLst>
                                      </p:cBhvr>
                                      <p:tavLst>
                                        <p:tav tm="0">
                                          <p:val>
                                            <p:strVal val="#ppt_x-0.05"/>
                                          </p:val>
                                        </p:tav>
                                        <p:tav tm="100000">
                                          <p:val>
                                            <p:strVal val="#ppt_x"/>
                                          </p:val>
                                        </p:tav>
                                      </p:tavLst>
                                    </p:anim>
                                    <p:anim calcmode="lin" valueType="num">
                                      <p:cBhvr>
                                        <p:cTn id="24" dur="400" accel="100000" fill="hold">
                                          <p:stCondLst>
                                            <p:cond delay="1600"/>
                                          </p:stCondLst>
                                        </p:cTn>
                                        <p:tgtEl>
                                          <p:spTgt spid="1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flipH="1">
            <a:off x="411481" y="273050"/>
            <a:ext cx="45719" cy="226992"/>
          </a:xfrm>
        </p:spPr>
        <p:txBody>
          <a:bodyPr>
            <a:normAutofit fontScale="90000"/>
          </a:bodyPr>
          <a:lstStyle/>
          <a:p>
            <a:r>
              <a:rPr lang="pl-PL" dirty="0" smtClean="0"/>
              <a:t> </a:t>
            </a:r>
            <a:endParaRPr lang="pl-PL" dirty="0"/>
          </a:p>
        </p:txBody>
      </p:sp>
      <p:sp>
        <p:nvSpPr>
          <p:cNvPr id="4" name="Symbol zastępczy tekstu 3"/>
          <p:cNvSpPr>
            <a:spLocks noGrp="1"/>
          </p:cNvSpPr>
          <p:nvPr>
            <p:ph type="body" sz="half" idx="2"/>
          </p:nvPr>
        </p:nvSpPr>
        <p:spPr>
          <a:xfrm>
            <a:off x="428596" y="500042"/>
            <a:ext cx="4143404" cy="5554683"/>
          </a:xfrm>
        </p:spPr>
        <p:txBody>
          <a:bodyPr>
            <a:noAutofit/>
          </a:bodyPr>
          <a:lstStyle/>
          <a:p>
            <a:r>
              <a:rPr lang="pl-PL" sz="2000" dirty="0" smtClean="0"/>
              <a:t>Ryzyko wystąpienia raka płuc wśród osób narażonych na pył azbestu znacznie się zwiększa przy jednoczesnym paleniu papierosów. U palaczy ryzyko raka płuc zwiększone jest ok. 11-krotnie. Wśród narażonych zawodowo na pył azbestu w porównaniu z nie narażonymi i nie palącymi ryzyko raka płuc jest większe 5-krotnie. Osoby narażone na pył azbestu i jednocześnie palące zwiększyć mogą to ryzyko 50-krotnie!!</a:t>
            </a:r>
          </a:p>
          <a:p>
            <a:r>
              <a:rPr lang="pl-PL" sz="2000" dirty="0" smtClean="0"/>
              <a:t>Osoby wdychające włókna azbestu zagrożone chorobami układu oddechowego nie powinny palić papierosów.</a:t>
            </a:r>
            <a:endParaRPr lang="pl-PL" sz="2000" dirty="0"/>
          </a:p>
        </p:txBody>
      </p:sp>
      <p:pic>
        <p:nvPicPr>
          <p:cNvPr id="7" name="Symbol zastępczy zawartości 6" descr="ba001-normal.gif"/>
          <p:cNvPicPr>
            <a:picLocks noGrp="1" noChangeAspect="1"/>
          </p:cNvPicPr>
          <p:nvPr>
            <p:ph idx="1"/>
          </p:nvPr>
        </p:nvPicPr>
        <p:blipFill>
          <a:blip r:embed="rId3"/>
          <a:stretch>
            <a:fillRect/>
          </a:stretch>
        </p:blipFill>
        <p:spPr>
          <a:xfrm>
            <a:off x="5429256" y="1500174"/>
            <a:ext cx="2881346" cy="2881346"/>
          </a:xfrm>
        </p:spPr>
      </p:pic>
    </p:spTree>
    <p:custDataLst>
      <p:tags r:id="rId1"/>
    </p:custDataLst>
  </p:cSld>
  <p:clrMapOvr>
    <a:masterClrMapping/>
  </p:clrMapOvr>
  <p:transition spd="slow" advTm="33796">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770" decel="100000"/>
                                        <p:tgtEl>
                                          <p:spTgt spid="7"/>
                                        </p:tgtEl>
                                      </p:cBhvr>
                                    </p:animEffect>
                                    <p:animScale>
                                      <p:cBhvr>
                                        <p:cTn id="8" dur="770" decel="100000"/>
                                        <p:tgtEl>
                                          <p:spTgt spid="7"/>
                                        </p:tgtEl>
                                      </p:cBhvr>
                                      <p:from x="10000" y="10000"/>
                                      <p:to x="200000" y="450000"/>
                                    </p:animScale>
                                    <p:animScale>
                                      <p:cBhvr>
                                        <p:cTn id="9" dur="1230" accel="100000" fill="hold">
                                          <p:stCondLst>
                                            <p:cond delay="770"/>
                                          </p:stCondLst>
                                        </p:cTn>
                                        <p:tgtEl>
                                          <p:spTgt spid="7"/>
                                        </p:tgtEl>
                                      </p:cBhvr>
                                      <p:from x="200000" y="450000"/>
                                      <p:to x="100000" y="100000"/>
                                    </p:animScale>
                                    <p:set>
                                      <p:cBhvr>
                                        <p:cTn id="10" dur="770" fill="hold"/>
                                        <p:tgtEl>
                                          <p:spTgt spid="7"/>
                                        </p:tgtEl>
                                        <p:attrNameLst>
                                          <p:attrName>ppt_x</p:attrName>
                                        </p:attrNameLst>
                                      </p:cBhvr>
                                      <p:to>
                                        <p:strVal val="(0.5)"/>
                                      </p:to>
                                    </p:set>
                                    <p:anim from="(0.5)" to="(#ppt_x)" calcmode="lin" valueType="num">
                                      <p:cBhvr>
                                        <p:cTn id="11" dur="1230" accel="100000" fill="hold">
                                          <p:stCondLst>
                                            <p:cond delay="770"/>
                                          </p:stCondLst>
                                        </p:cTn>
                                        <p:tgtEl>
                                          <p:spTgt spid="7"/>
                                        </p:tgtEl>
                                        <p:attrNameLst>
                                          <p:attrName>ppt_x</p:attrName>
                                        </p:attrNameLst>
                                      </p:cBhvr>
                                    </p:anim>
                                    <p:set>
                                      <p:cBhvr>
                                        <p:cTn id="12" dur="770" fill="hold"/>
                                        <p:tgtEl>
                                          <p:spTgt spid="7"/>
                                        </p:tgtEl>
                                        <p:attrNameLst>
                                          <p:attrName>ppt_y</p:attrName>
                                        </p:attrNameLst>
                                      </p:cBhvr>
                                      <p:to>
                                        <p:strVal val="(#ppt_y+0.4)"/>
                                      </p:to>
                                    </p:set>
                                    <p:anim from="(#ppt_y+0.4)" to="(#ppt_y)" calcmode="lin" valueType="num">
                                      <p:cBhvr>
                                        <p:cTn id="13" dur="1230" accel="100000" fill="hold">
                                          <p:stCondLst>
                                            <p:cond delay="770"/>
                                          </p:stCondLst>
                                        </p:cTn>
                                        <p:tgtEl>
                                          <p:spTgt spid="7"/>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randombar(horizontal)">
                                      <p:cBhvr>
                                        <p:cTn id="18" dur="500"/>
                                        <p:tgtEl>
                                          <p:spTgt spid="4">
                                            <p:txEl>
                                              <p:pRg st="0" end="0"/>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randombar(horizontal)">
                                      <p:cBhvr>
                                        <p:cTn id="21"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ytuł 9"/>
          <p:cNvSpPr>
            <a:spLocks noGrp="1"/>
          </p:cNvSpPr>
          <p:nvPr>
            <p:ph type="title"/>
          </p:nvPr>
        </p:nvSpPr>
        <p:spPr>
          <a:xfrm>
            <a:off x="457200" y="142852"/>
            <a:ext cx="8229600" cy="1000132"/>
          </a:xfrm>
        </p:spPr>
        <p:txBody>
          <a:bodyPr/>
          <a:lstStyle/>
          <a:p>
            <a:r>
              <a:rPr lang="pl-PL" dirty="0" smtClean="0"/>
              <a:t>Usuwanie azbestu</a:t>
            </a:r>
            <a:endParaRPr lang="pl-PL" dirty="0"/>
          </a:p>
        </p:txBody>
      </p:sp>
      <p:sp>
        <p:nvSpPr>
          <p:cNvPr id="13" name="Symbol zastępczy tekstu 12"/>
          <p:cNvSpPr>
            <a:spLocks noGrp="1"/>
          </p:cNvSpPr>
          <p:nvPr>
            <p:ph type="body" idx="1"/>
          </p:nvPr>
        </p:nvSpPr>
        <p:spPr>
          <a:xfrm flipH="1">
            <a:off x="411481" y="1071547"/>
            <a:ext cx="45719" cy="142875"/>
          </a:xfrm>
        </p:spPr>
        <p:txBody>
          <a:bodyPr>
            <a:normAutofit fontScale="25000" lnSpcReduction="20000"/>
          </a:bodyPr>
          <a:lstStyle/>
          <a:p>
            <a:pPr algn="ctr"/>
            <a:r>
              <a:rPr lang="pl-PL" dirty="0" smtClean="0"/>
              <a:t> </a:t>
            </a:r>
            <a:endParaRPr lang="pl-PL" dirty="0"/>
          </a:p>
        </p:txBody>
      </p:sp>
      <p:sp>
        <p:nvSpPr>
          <p:cNvPr id="14" name="Symbol zastępczy zawartości 13"/>
          <p:cNvSpPr>
            <a:spLocks noGrp="1"/>
          </p:cNvSpPr>
          <p:nvPr>
            <p:ph sz="half" idx="2"/>
          </p:nvPr>
        </p:nvSpPr>
        <p:spPr>
          <a:xfrm>
            <a:off x="457200" y="1071546"/>
            <a:ext cx="4757742" cy="5054617"/>
          </a:xfrm>
        </p:spPr>
        <p:txBody>
          <a:bodyPr>
            <a:noAutofit/>
          </a:bodyPr>
          <a:lstStyle/>
          <a:p>
            <a:r>
              <a:rPr lang="pl-PL" sz="1800" dirty="0" smtClean="0"/>
              <a:t>Rada Ministrów zaakceptowała "Program usuwania azbestu i wyrobów zawierających azbest stosowanych na terytorium Polski". Usuwanie dużych ilości wyrobów zawierających azbest jest procesem długotrwałym i wymagającym znacznych nakładów finansowych, dlatego w projekcie programu założono 30 letni (2003-2032) okres realizacji tego zadania.</a:t>
            </a:r>
          </a:p>
          <a:p>
            <a:r>
              <a:rPr lang="pl-PL" sz="1800" dirty="0" smtClean="0"/>
              <a:t>Program ma być elementem krajowego planu gospodarki odpadami, w tym niebezpiecznymi. Założono, że w perspektywie długofalowej realizacja programów ochrony środowiska i celów nakreślonych w programie usuwania azbestu będzie następować w ramach przedsięwzięć zaplanowanych w Narodowym Planie Rozwoju.</a:t>
            </a:r>
          </a:p>
        </p:txBody>
      </p:sp>
      <p:sp>
        <p:nvSpPr>
          <p:cNvPr id="15" name="Symbol zastępczy tekstu 14"/>
          <p:cNvSpPr>
            <a:spLocks noGrp="1"/>
          </p:cNvSpPr>
          <p:nvPr>
            <p:ph type="body" sz="quarter" idx="3"/>
          </p:nvPr>
        </p:nvSpPr>
        <p:spPr>
          <a:xfrm flipV="1">
            <a:off x="8641081" y="1357298"/>
            <a:ext cx="45719" cy="177815"/>
          </a:xfrm>
        </p:spPr>
        <p:txBody>
          <a:bodyPr>
            <a:normAutofit fontScale="25000" lnSpcReduction="20000"/>
          </a:bodyPr>
          <a:lstStyle/>
          <a:p>
            <a:r>
              <a:rPr lang="pl-PL" dirty="0" smtClean="0"/>
              <a:t> </a:t>
            </a:r>
            <a:endParaRPr lang="pl-PL" dirty="0"/>
          </a:p>
        </p:txBody>
      </p:sp>
      <p:pic>
        <p:nvPicPr>
          <p:cNvPr id="8" name="Symbol zastępczy zawartości 7" descr="logo.jpg"/>
          <p:cNvPicPr>
            <a:picLocks noGrp="1" noChangeAspect="1"/>
          </p:cNvPicPr>
          <p:nvPr>
            <p:ph sz="quarter" idx="4"/>
          </p:nvPr>
        </p:nvPicPr>
        <p:blipFill>
          <a:blip r:embed="rId3"/>
          <a:stretch>
            <a:fillRect/>
          </a:stretch>
        </p:blipFill>
        <p:spPr>
          <a:xfrm>
            <a:off x="5857884" y="1428736"/>
            <a:ext cx="2857520" cy="2857520"/>
          </a:xfrm>
        </p:spPr>
      </p:pic>
    </p:spTree>
    <p:custDataLst>
      <p:tags r:id="rId1"/>
    </p:custDataLst>
  </p:cSld>
  <p:clrMapOvr>
    <a:masterClrMapping/>
  </p:clrMapOvr>
  <p:transition spd="slow" advTm="36500">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anim calcmode="lin" valueType="num">
                                      <p:cBhvr>
                                        <p:cTn id="8" dur="2000" fill="hold"/>
                                        <p:tgtEl>
                                          <p:spTgt spid="8"/>
                                        </p:tgtEl>
                                        <p:attrNameLst>
                                          <p:attrName>style.rotation</p:attrName>
                                        </p:attrNameLst>
                                      </p:cBhvr>
                                      <p:tavLst>
                                        <p:tav tm="0">
                                          <p:val>
                                            <p:fltVal val="720"/>
                                          </p:val>
                                        </p:tav>
                                        <p:tav tm="100000">
                                          <p:val>
                                            <p:fltVal val="0"/>
                                          </p:val>
                                        </p:tav>
                                      </p:tavLst>
                                    </p:anim>
                                    <p:anim calcmode="lin" valueType="num">
                                      <p:cBhvr>
                                        <p:cTn id="9" dur="2000" fill="hold"/>
                                        <p:tgtEl>
                                          <p:spTgt spid="8"/>
                                        </p:tgtEl>
                                        <p:attrNameLst>
                                          <p:attrName>ppt_h</p:attrName>
                                        </p:attrNameLst>
                                      </p:cBhvr>
                                      <p:tavLst>
                                        <p:tav tm="0">
                                          <p:val>
                                            <p:fltVal val="0"/>
                                          </p:val>
                                        </p:tav>
                                        <p:tav tm="100000">
                                          <p:val>
                                            <p:strVal val="#ppt_h"/>
                                          </p:val>
                                        </p:tav>
                                      </p:tavLst>
                                    </p:anim>
                                    <p:anim calcmode="lin" valueType="num">
                                      <p:cBhvr>
                                        <p:cTn id="10" dur="2000" fill="hold"/>
                                        <p:tgtEl>
                                          <p:spTgt spid="8"/>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0" presetClass="entr" presetSubtype="0" fill="hold" nodeType="clickEffect">
                                  <p:stCondLst>
                                    <p:cond delay="0"/>
                                  </p:stCondLst>
                                  <p:childTnLst>
                                    <p:set>
                                      <p:cBhvr>
                                        <p:cTn id="14" dur="1" fill="hold">
                                          <p:stCondLst>
                                            <p:cond delay="0"/>
                                          </p:stCondLst>
                                        </p:cTn>
                                        <p:tgtEl>
                                          <p:spTgt spid="14">
                                            <p:txEl>
                                              <p:pRg st="0" end="0"/>
                                            </p:txEl>
                                          </p:spTgt>
                                        </p:tgtEl>
                                        <p:attrNameLst>
                                          <p:attrName>style.visibility</p:attrName>
                                        </p:attrNameLst>
                                      </p:cBhvr>
                                      <p:to>
                                        <p:strVal val="visible"/>
                                      </p:to>
                                    </p:set>
                                    <p:animEffect transition="in" filter="fade">
                                      <p:cBhvr>
                                        <p:cTn id="15" dur="1600" decel="100000"/>
                                        <p:tgtEl>
                                          <p:spTgt spid="14">
                                            <p:txEl>
                                              <p:pRg st="0" end="0"/>
                                            </p:txEl>
                                          </p:spTgt>
                                        </p:tgtEl>
                                      </p:cBhvr>
                                    </p:animEffect>
                                    <p:anim calcmode="lin" valueType="num">
                                      <p:cBhvr>
                                        <p:cTn id="16" dur="1600" decel="100000" fill="hold"/>
                                        <p:tgtEl>
                                          <p:spTgt spid="14">
                                            <p:txEl>
                                              <p:pRg st="0" end="0"/>
                                            </p:txEl>
                                          </p:spTgt>
                                        </p:tgtEl>
                                        <p:attrNameLst>
                                          <p:attrName>style.rotation</p:attrName>
                                        </p:attrNameLst>
                                      </p:cBhvr>
                                      <p:tavLst>
                                        <p:tav tm="0">
                                          <p:val>
                                            <p:fltVal val="-90"/>
                                          </p:val>
                                        </p:tav>
                                        <p:tav tm="100000">
                                          <p:val>
                                            <p:fltVal val="0"/>
                                          </p:val>
                                        </p:tav>
                                      </p:tavLst>
                                    </p:anim>
                                    <p:anim calcmode="lin" valueType="num">
                                      <p:cBhvr>
                                        <p:cTn id="17" dur="1600" decel="100000" fill="hold"/>
                                        <p:tgtEl>
                                          <p:spTgt spid="14">
                                            <p:txEl>
                                              <p:pRg st="0" end="0"/>
                                            </p:txEl>
                                          </p:spTgt>
                                        </p:tgtEl>
                                        <p:attrNameLst>
                                          <p:attrName>ppt_x</p:attrName>
                                        </p:attrNameLst>
                                      </p:cBhvr>
                                      <p:tavLst>
                                        <p:tav tm="0">
                                          <p:val>
                                            <p:strVal val="#ppt_x+0.4"/>
                                          </p:val>
                                        </p:tav>
                                        <p:tav tm="100000">
                                          <p:val>
                                            <p:strVal val="#ppt_x-0.05"/>
                                          </p:val>
                                        </p:tav>
                                      </p:tavLst>
                                    </p:anim>
                                    <p:anim calcmode="lin" valueType="num">
                                      <p:cBhvr>
                                        <p:cTn id="18" dur="1600" decel="100000" fill="hold"/>
                                        <p:tgtEl>
                                          <p:spTgt spid="14">
                                            <p:txEl>
                                              <p:pRg st="0" end="0"/>
                                            </p:txEl>
                                          </p:spTgt>
                                        </p:tgtEl>
                                        <p:attrNameLst>
                                          <p:attrName>ppt_y</p:attrName>
                                        </p:attrNameLst>
                                      </p:cBhvr>
                                      <p:tavLst>
                                        <p:tav tm="0">
                                          <p:val>
                                            <p:strVal val="#ppt_y-0.4"/>
                                          </p:val>
                                        </p:tav>
                                        <p:tav tm="100000">
                                          <p:val>
                                            <p:strVal val="#ppt_y+0.1"/>
                                          </p:val>
                                        </p:tav>
                                      </p:tavLst>
                                    </p:anim>
                                    <p:anim calcmode="lin" valueType="num">
                                      <p:cBhvr>
                                        <p:cTn id="19" dur="400" accel="100000" fill="hold">
                                          <p:stCondLst>
                                            <p:cond delay="1600"/>
                                          </p:stCondLst>
                                        </p:cTn>
                                        <p:tgtEl>
                                          <p:spTgt spid="14">
                                            <p:txEl>
                                              <p:pRg st="0" end="0"/>
                                            </p:txEl>
                                          </p:spTgt>
                                        </p:tgtEl>
                                        <p:attrNameLst>
                                          <p:attrName>ppt_x</p:attrName>
                                        </p:attrNameLst>
                                      </p:cBhvr>
                                      <p:tavLst>
                                        <p:tav tm="0">
                                          <p:val>
                                            <p:strVal val="#ppt_x-0.05"/>
                                          </p:val>
                                        </p:tav>
                                        <p:tav tm="100000">
                                          <p:val>
                                            <p:strVal val="#ppt_x"/>
                                          </p:val>
                                        </p:tav>
                                      </p:tavLst>
                                    </p:anim>
                                    <p:anim calcmode="lin" valueType="num">
                                      <p:cBhvr>
                                        <p:cTn id="20" dur="400" accel="100000" fill="hold">
                                          <p:stCondLst>
                                            <p:cond delay="1600"/>
                                          </p:stCondLst>
                                        </p:cTn>
                                        <p:tgtEl>
                                          <p:spTgt spid="14">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0" presetClass="entr" presetSubtype="0" fill="hold" nodeType="clickEffect">
                                  <p:stCondLst>
                                    <p:cond delay="0"/>
                                  </p:stCondLst>
                                  <p:childTnLst>
                                    <p:set>
                                      <p:cBhvr>
                                        <p:cTn id="24" dur="1" fill="hold">
                                          <p:stCondLst>
                                            <p:cond delay="0"/>
                                          </p:stCondLst>
                                        </p:cTn>
                                        <p:tgtEl>
                                          <p:spTgt spid="14">
                                            <p:txEl>
                                              <p:pRg st="1" end="1"/>
                                            </p:txEl>
                                          </p:spTgt>
                                        </p:tgtEl>
                                        <p:attrNameLst>
                                          <p:attrName>style.visibility</p:attrName>
                                        </p:attrNameLst>
                                      </p:cBhvr>
                                      <p:to>
                                        <p:strVal val="visible"/>
                                      </p:to>
                                    </p:set>
                                    <p:animEffect transition="in" filter="fade">
                                      <p:cBhvr>
                                        <p:cTn id="25" dur="1600" decel="100000"/>
                                        <p:tgtEl>
                                          <p:spTgt spid="14">
                                            <p:txEl>
                                              <p:pRg st="1" end="1"/>
                                            </p:txEl>
                                          </p:spTgt>
                                        </p:tgtEl>
                                      </p:cBhvr>
                                    </p:animEffect>
                                    <p:anim calcmode="lin" valueType="num">
                                      <p:cBhvr>
                                        <p:cTn id="26" dur="1600" decel="100000" fill="hold"/>
                                        <p:tgtEl>
                                          <p:spTgt spid="14">
                                            <p:txEl>
                                              <p:pRg st="1" end="1"/>
                                            </p:txEl>
                                          </p:spTgt>
                                        </p:tgtEl>
                                        <p:attrNameLst>
                                          <p:attrName>style.rotation</p:attrName>
                                        </p:attrNameLst>
                                      </p:cBhvr>
                                      <p:tavLst>
                                        <p:tav tm="0">
                                          <p:val>
                                            <p:fltVal val="-90"/>
                                          </p:val>
                                        </p:tav>
                                        <p:tav tm="100000">
                                          <p:val>
                                            <p:fltVal val="0"/>
                                          </p:val>
                                        </p:tav>
                                      </p:tavLst>
                                    </p:anim>
                                    <p:anim calcmode="lin" valueType="num">
                                      <p:cBhvr>
                                        <p:cTn id="27" dur="1600" decel="100000" fill="hold"/>
                                        <p:tgtEl>
                                          <p:spTgt spid="14">
                                            <p:txEl>
                                              <p:pRg st="1" end="1"/>
                                            </p:txEl>
                                          </p:spTgt>
                                        </p:tgtEl>
                                        <p:attrNameLst>
                                          <p:attrName>ppt_x</p:attrName>
                                        </p:attrNameLst>
                                      </p:cBhvr>
                                      <p:tavLst>
                                        <p:tav tm="0">
                                          <p:val>
                                            <p:strVal val="#ppt_x+0.4"/>
                                          </p:val>
                                        </p:tav>
                                        <p:tav tm="100000">
                                          <p:val>
                                            <p:strVal val="#ppt_x-0.05"/>
                                          </p:val>
                                        </p:tav>
                                      </p:tavLst>
                                    </p:anim>
                                    <p:anim calcmode="lin" valueType="num">
                                      <p:cBhvr>
                                        <p:cTn id="28" dur="1600" decel="100000" fill="hold"/>
                                        <p:tgtEl>
                                          <p:spTgt spid="14">
                                            <p:txEl>
                                              <p:pRg st="1" end="1"/>
                                            </p:txEl>
                                          </p:spTgt>
                                        </p:tgtEl>
                                        <p:attrNameLst>
                                          <p:attrName>ppt_y</p:attrName>
                                        </p:attrNameLst>
                                      </p:cBhvr>
                                      <p:tavLst>
                                        <p:tav tm="0">
                                          <p:val>
                                            <p:strVal val="#ppt_y-0.4"/>
                                          </p:val>
                                        </p:tav>
                                        <p:tav tm="100000">
                                          <p:val>
                                            <p:strVal val="#ppt_y+0.1"/>
                                          </p:val>
                                        </p:tav>
                                      </p:tavLst>
                                    </p:anim>
                                    <p:anim calcmode="lin" valueType="num">
                                      <p:cBhvr>
                                        <p:cTn id="29" dur="400" accel="100000" fill="hold">
                                          <p:stCondLst>
                                            <p:cond delay="1600"/>
                                          </p:stCondLst>
                                        </p:cTn>
                                        <p:tgtEl>
                                          <p:spTgt spid="14">
                                            <p:txEl>
                                              <p:pRg st="1" end="1"/>
                                            </p:txEl>
                                          </p:spTgt>
                                        </p:tgtEl>
                                        <p:attrNameLst>
                                          <p:attrName>ppt_x</p:attrName>
                                        </p:attrNameLst>
                                      </p:cBhvr>
                                      <p:tavLst>
                                        <p:tav tm="0">
                                          <p:val>
                                            <p:strVal val="#ppt_x-0.05"/>
                                          </p:val>
                                        </p:tav>
                                        <p:tav tm="100000">
                                          <p:val>
                                            <p:strVal val="#ppt_x"/>
                                          </p:val>
                                        </p:tav>
                                      </p:tavLst>
                                    </p:anim>
                                    <p:anim calcmode="lin" valueType="num">
                                      <p:cBhvr>
                                        <p:cTn id="30" dur="400" accel="100000" fill="hold">
                                          <p:stCondLst>
                                            <p:cond delay="1600"/>
                                          </p:stCondLst>
                                        </p:cTn>
                                        <p:tgtEl>
                                          <p:spTgt spid="14">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5400000" scaled="0"/>
          <a:tileRect r="-100000" b="-100000"/>
        </a:gradFill>
        <a:effectLst/>
      </p:bgPr>
    </p:bg>
    <p:spTree>
      <p:nvGrpSpPr>
        <p:cNvPr id="1" name=""/>
        <p:cNvGrpSpPr/>
        <p:nvPr/>
      </p:nvGrpSpPr>
      <p:grpSpPr>
        <a:xfrm>
          <a:off x="0" y="0"/>
          <a:ext cx="0" cy="0"/>
          <a:chOff x="0" y="0"/>
          <a:chExt cx="0" cy="0"/>
        </a:xfrm>
      </p:grpSpPr>
      <p:sp>
        <p:nvSpPr>
          <p:cNvPr id="5" name="Tytuł 4"/>
          <p:cNvSpPr>
            <a:spLocks noGrp="1"/>
          </p:cNvSpPr>
          <p:nvPr>
            <p:ph type="title" idx="4294967295"/>
          </p:nvPr>
        </p:nvSpPr>
        <p:spPr>
          <a:xfrm>
            <a:off x="0" y="274638"/>
            <a:ext cx="8229600" cy="1143000"/>
          </a:xfrm>
        </p:spPr>
        <p:txBody>
          <a:bodyPr>
            <a:normAutofit fontScale="90000"/>
          </a:bodyPr>
          <a:lstStyle/>
          <a:p>
            <a:r>
              <a:rPr lang="pl-PL" dirty="0" smtClean="0"/>
              <a:t/>
            </a:r>
            <a:br>
              <a:rPr lang="pl-PL" dirty="0" smtClean="0"/>
            </a:br>
            <a:r>
              <a:rPr lang="pl-PL" dirty="0" smtClean="0"/>
              <a:t/>
            </a:r>
            <a:br>
              <a:rPr lang="pl-PL" dirty="0" smtClean="0"/>
            </a:br>
            <a:endParaRPr lang="pl-PL" dirty="0"/>
          </a:p>
        </p:txBody>
      </p:sp>
      <p:sp>
        <p:nvSpPr>
          <p:cNvPr id="6" name="pole tekstowe 5"/>
          <p:cNvSpPr txBox="1"/>
          <p:nvPr/>
        </p:nvSpPr>
        <p:spPr>
          <a:xfrm>
            <a:off x="1357290" y="642918"/>
            <a:ext cx="6286544" cy="5980748"/>
          </a:xfrm>
          <a:prstGeom prst="rect">
            <a:avLst/>
          </a:prstGeom>
          <a:noFill/>
        </p:spPr>
        <p:txBody>
          <a:bodyPr wrap="square" rtlCol="0">
            <a:spAutoFit/>
          </a:bodyPr>
          <a:lstStyle/>
          <a:p>
            <a:pPr algn="ctr"/>
            <a:r>
              <a:rPr lang="pl-PL" sz="5400" dirty="0" err="1" smtClean="0"/>
              <a:t>Thx</a:t>
            </a:r>
            <a:r>
              <a:rPr lang="pl-PL" sz="5400" dirty="0" smtClean="0"/>
              <a:t> for </a:t>
            </a:r>
            <a:r>
              <a:rPr lang="pl-PL" sz="5400" dirty="0" err="1" smtClean="0"/>
              <a:t>watching</a:t>
            </a:r>
            <a:endParaRPr lang="pl-PL" sz="5400" dirty="0" smtClean="0"/>
          </a:p>
          <a:p>
            <a:pPr algn="ctr"/>
            <a:r>
              <a:rPr lang="pl-PL" sz="5400" dirty="0" smtClean="0"/>
              <a:t>***</a:t>
            </a:r>
          </a:p>
          <a:p>
            <a:pPr algn="ctr"/>
            <a:r>
              <a:rPr lang="pl-PL" sz="5400" dirty="0" err="1" smtClean="0"/>
              <a:t>Presentation</a:t>
            </a:r>
            <a:endParaRPr lang="pl-PL" sz="5400" dirty="0" smtClean="0"/>
          </a:p>
          <a:p>
            <a:pPr algn="ctr"/>
            <a:r>
              <a:rPr lang="pl-PL" sz="5400" dirty="0" smtClean="0"/>
              <a:t>by</a:t>
            </a:r>
          </a:p>
          <a:p>
            <a:pPr algn="ctr"/>
            <a:r>
              <a:rPr lang="pl-PL" sz="5400" dirty="0" smtClean="0"/>
              <a:t>Agnieszka</a:t>
            </a:r>
          </a:p>
          <a:p>
            <a:pPr algn="ctr"/>
            <a:r>
              <a:rPr lang="pl-PL" sz="5400" dirty="0" smtClean="0"/>
              <a:t>&amp;</a:t>
            </a:r>
          </a:p>
          <a:p>
            <a:pPr algn="ctr"/>
            <a:r>
              <a:rPr lang="pl-PL" sz="5400" dirty="0" err="1" smtClean="0"/>
              <a:t>ProspeR</a:t>
            </a:r>
            <a:endParaRPr lang="pl-PL" sz="5400" dirty="0"/>
          </a:p>
        </p:txBody>
      </p:sp>
    </p:spTree>
    <p:custDataLst>
      <p:tags r:id="rId1"/>
    </p:custDataLst>
  </p:cSld>
  <p:clrMapOvr>
    <a:masterClrMapping/>
  </p:clrMapOvr>
  <p:transition spd="slow" advTm="16157">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8"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5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8" dur="15000" fill="hold"/>
                                        <p:tgtEl>
                                          <p:spTgt spid="6">
                                            <p:txEl>
                                              <p:pRg st="0" end="0"/>
                                            </p:txEl>
                                          </p:spTgt>
                                        </p:tgtEl>
                                        <p:attrNameLst>
                                          <p:attrName>ppt_y</p:attrName>
                                        </p:attrNameLst>
                                      </p:cBhvr>
                                      <p:tavLst>
                                        <p:tav tm="0">
                                          <p:val>
                                            <p:strVal val="#ppt_y+1"/>
                                          </p:val>
                                        </p:tav>
                                        <p:tav tm="100000">
                                          <p:val>
                                            <p:strVal val="#ppt_y-1"/>
                                          </p:val>
                                        </p:tav>
                                      </p:tavLst>
                                    </p:anim>
                                  </p:childTnLst>
                                </p:cTn>
                              </p:par>
                              <p:par>
                                <p:cTn id="9" presetID="28" presetClass="entr" presetSubtype="0"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p:cTn id="11" dur="15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2" dur="15000" fill="hold"/>
                                        <p:tgtEl>
                                          <p:spTgt spid="6">
                                            <p:txEl>
                                              <p:pRg st="1" end="1"/>
                                            </p:txEl>
                                          </p:spTgt>
                                        </p:tgtEl>
                                        <p:attrNameLst>
                                          <p:attrName>ppt_y</p:attrName>
                                        </p:attrNameLst>
                                      </p:cBhvr>
                                      <p:tavLst>
                                        <p:tav tm="0">
                                          <p:val>
                                            <p:strVal val="#ppt_y+1"/>
                                          </p:val>
                                        </p:tav>
                                        <p:tav tm="100000">
                                          <p:val>
                                            <p:strVal val="#ppt_y-1"/>
                                          </p:val>
                                        </p:tav>
                                      </p:tavLst>
                                    </p:anim>
                                  </p:childTnLst>
                                </p:cTn>
                              </p:par>
                              <p:par>
                                <p:cTn id="13" presetID="28" presetClass="entr" presetSubtype="0"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p:cTn id="15" dur="15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6" dur="15000" fill="hold"/>
                                        <p:tgtEl>
                                          <p:spTgt spid="6">
                                            <p:txEl>
                                              <p:pRg st="2" end="2"/>
                                            </p:txEl>
                                          </p:spTgt>
                                        </p:tgtEl>
                                        <p:attrNameLst>
                                          <p:attrName>ppt_y</p:attrName>
                                        </p:attrNameLst>
                                      </p:cBhvr>
                                      <p:tavLst>
                                        <p:tav tm="0">
                                          <p:val>
                                            <p:strVal val="#ppt_y+1"/>
                                          </p:val>
                                        </p:tav>
                                        <p:tav tm="100000">
                                          <p:val>
                                            <p:strVal val="#ppt_y-1"/>
                                          </p:val>
                                        </p:tav>
                                      </p:tavLst>
                                    </p:anim>
                                  </p:childTnLst>
                                </p:cTn>
                              </p:par>
                              <p:par>
                                <p:cTn id="17" presetID="28" presetClass="entr" presetSubtype="0"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p:cTn id="19" dur="15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0" dur="15000" fill="hold"/>
                                        <p:tgtEl>
                                          <p:spTgt spid="6">
                                            <p:txEl>
                                              <p:pRg st="3" end="3"/>
                                            </p:txEl>
                                          </p:spTgt>
                                        </p:tgtEl>
                                        <p:attrNameLst>
                                          <p:attrName>ppt_y</p:attrName>
                                        </p:attrNameLst>
                                      </p:cBhvr>
                                      <p:tavLst>
                                        <p:tav tm="0">
                                          <p:val>
                                            <p:strVal val="#ppt_y+1"/>
                                          </p:val>
                                        </p:tav>
                                        <p:tav tm="100000">
                                          <p:val>
                                            <p:strVal val="#ppt_y-1"/>
                                          </p:val>
                                        </p:tav>
                                      </p:tavLst>
                                    </p:anim>
                                  </p:childTnLst>
                                </p:cTn>
                              </p:par>
                              <p:par>
                                <p:cTn id="21" presetID="28" presetClass="entr" presetSubtype="0"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p:cTn id="23" dur="15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4" dur="15000" fill="hold"/>
                                        <p:tgtEl>
                                          <p:spTgt spid="6">
                                            <p:txEl>
                                              <p:pRg st="4" end="4"/>
                                            </p:txEl>
                                          </p:spTgt>
                                        </p:tgtEl>
                                        <p:attrNameLst>
                                          <p:attrName>ppt_y</p:attrName>
                                        </p:attrNameLst>
                                      </p:cBhvr>
                                      <p:tavLst>
                                        <p:tav tm="0">
                                          <p:val>
                                            <p:strVal val="#ppt_y+1"/>
                                          </p:val>
                                        </p:tav>
                                        <p:tav tm="100000">
                                          <p:val>
                                            <p:strVal val="#ppt_y-1"/>
                                          </p:val>
                                        </p:tav>
                                      </p:tavLst>
                                    </p:anim>
                                  </p:childTnLst>
                                </p:cTn>
                              </p:par>
                              <p:par>
                                <p:cTn id="25" presetID="28" presetClass="entr" presetSubtype="0"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p:cTn id="27" dur="15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28" dur="15000" fill="hold"/>
                                        <p:tgtEl>
                                          <p:spTgt spid="6">
                                            <p:txEl>
                                              <p:pRg st="5" end="5"/>
                                            </p:txEl>
                                          </p:spTgt>
                                        </p:tgtEl>
                                        <p:attrNameLst>
                                          <p:attrName>ppt_y</p:attrName>
                                        </p:attrNameLst>
                                      </p:cBhvr>
                                      <p:tavLst>
                                        <p:tav tm="0">
                                          <p:val>
                                            <p:strVal val="#ppt_y+1"/>
                                          </p:val>
                                        </p:tav>
                                        <p:tav tm="100000">
                                          <p:val>
                                            <p:strVal val="#ppt_y-1"/>
                                          </p:val>
                                        </p:tav>
                                      </p:tavLst>
                                    </p:anim>
                                  </p:childTnLst>
                                </p:cTn>
                              </p:par>
                              <p:par>
                                <p:cTn id="29" presetID="28" presetClass="entr" presetSubtype="0"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p:cTn id="31" dur="15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32" dur="15000" fill="hold"/>
                                        <p:tgtEl>
                                          <p:spTgt spid="6">
                                            <p:txEl>
                                              <p:pRg st="6" end="6"/>
                                            </p:txEl>
                                          </p:spTgt>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457200" y="273050"/>
            <a:ext cx="8258204" cy="869934"/>
          </a:xfrm>
        </p:spPr>
        <p:txBody>
          <a:bodyPr>
            <a:noAutofit/>
          </a:bodyPr>
          <a:lstStyle/>
          <a:p>
            <a:pPr algn="ctr"/>
            <a:r>
              <a:rPr lang="pl-PL" sz="4400" dirty="0" smtClean="0"/>
              <a:t>Zarys historyczny</a:t>
            </a:r>
            <a:endParaRPr lang="pl-PL" sz="4400" dirty="0"/>
          </a:p>
        </p:txBody>
      </p:sp>
      <p:sp>
        <p:nvSpPr>
          <p:cNvPr id="6" name="Symbol zastępczy tekstu 5"/>
          <p:cNvSpPr>
            <a:spLocks noGrp="1"/>
          </p:cNvSpPr>
          <p:nvPr>
            <p:ph type="body" sz="half" idx="2"/>
          </p:nvPr>
        </p:nvSpPr>
        <p:spPr>
          <a:xfrm>
            <a:off x="500034" y="1428736"/>
            <a:ext cx="4686304" cy="4691063"/>
          </a:xfrm>
        </p:spPr>
        <p:txBody>
          <a:bodyPr>
            <a:noAutofit/>
          </a:bodyPr>
          <a:lstStyle/>
          <a:p>
            <a:r>
              <a:rPr lang="pl-PL" sz="1800" dirty="0" smtClean="0"/>
              <a:t>Azbest jest minerałem znanym od kilku tysięcy lat i w języku starożytnych Greków znaczy "niewygasający", z azbestu bowiem wyrabiane były knoty do lamp oliwnych. W czasach starożytnych nadawano mu wiele nazw, znany był jako kamień bawełniany, czy len kamienny. Azbest, czyli niegasnący jest nazwą stosowaną w języku angielskim, niemieckim i wielu innych. Termin </a:t>
            </a:r>
            <a:r>
              <a:rPr lang="pl-PL" sz="1800" dirty="0" err="1" smtClean="0"/>
              <a:t>amiantus</a:t>
            </a:r>
            <a:r>
              <a:rPr lang="pl-PL" sz="1800" dirty="0" smtClean="0"/>
              <a:t> ("</a:t>
            </a:r>
            <a:r>
              <a:rPr lang="pl-PL" sz="1800" dirty="0" err="1" smtClean="0"/>
              <a:t>nieplamisty</a:t>
            </a:r>
            <a:r>
              <a:rPr lang="pl-PL" sz="1800" dirty="0" smtClean="0"/>
              <a:t>") stosowany jest do dzisiaj w języku francuskim. Wywodzi się stąd, iż minerał wrzucony do ognia nie spala się, nie traci na wadze, a staje się jakby czystszy. Tkane z włókien azbestu - już w czasach starożytnych - obrusy, chusteczki do nosa nie były czyszczone w tradycyjny sposób, a przez wrzucanie do ognia.</a:t>
            </a:r>
          </a:p>
          <a:p>
            <a:endParaRPr lang="pl-PL" sz="2000" dirty="0"/>
          </a:p>
        </p:txBody>
      </p:sp>
      <p:pic>
        <p:nvPicPr>
          <p:cNvPr id="8" name="Symbol zastępczy zawartości 7" descr="lampa_oliwna.jpg"/>
          <p:cNvPicPr>
            <a:picLocks noGrp="1" noChangeAspect="1"/>
          </p:cNvPicPr>
          <p:nvPr>
            <p:ph idx="1"/>
          </p:nvPr>
        </p:nvPicPr>
        <p:blipFill>
          <a:blip r:embed="rId3"/>
          <a:stretch>
            <a:fillRect/>
          </a:stretch>
        </p:blipFill>
        <p:spPr>
          <a:xfrm>
            <a:off x="5572132" y="1357298"/>
            <a:ext cx="3044952" cy="4535424"/>
          </a:xfrm>
        </p:spPr>
      </p:pic>
    </p:spTree>
    <p:custDataLst>
      <p:tags r:id="rId1"/>
    </p:custDataLst>
  </p:cSld>
  <p:clrMapOvr>
    <a:masterClrMapping/>
  </p:clrMapOvr>
  <p:transition spd="slow" advTm="56734">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 calcmode="lin" valueType="num">
                                      <p:cBhvr>
                                        <p:cTn id="9" dur="500" fill="hold"/>
                                        <p:tgtEl>
                                          <p:spTgt spid="4"/>
                                        </p:tgtEl>
                                        <p:attrNameLst>
                                          <p:attrName>style.rotation</p:attrName>
                                        </p:attrNameLst>
                                      </p:cBhvr>
                                      <p:tavLst>
                                        <p:tav tm="0">
                                          <p:val>
                                            <p:fltVal val="90"/>
                                          </p:val>
                                        </p:tav>
                                        <p:tav tm="100000">
                                          <p:val>
                                            <p:fltVal val="0"/>
                                          </p:val>
                                        </p:tav>
                                      </p:tavLst>
                                    </p:anim>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9"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 calcmode="lin" valueType="num">
                                      <p:cBhvr>
                                        <p:cTn id="15" dur="1000" fill="hold"/>
                                        <p:tgtEl>
                                          <p:spTgt spid="6">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5000" fill="hold"/>
                                        <p:tgtEl>
                                          <p:spTgt spid="8"/>
                                        </p:tgtEl>
                                        <p:attrNameLst>
                                          <p:attrName>ppt_w</p:attrName>
                                        </p:attrNameLst>
                                      </p:cBhvr>
                                      <p:tavLst>
                                        <p:tav tm="0">
                                          <p:val>
                                            <p:fltVal val="0"/>
                                          </p:val>
                                        </p:tav>
                                        <p:tav tm="100000">
                                          <p:val>
                                            <p:strVal val="#ppt_w"/>
                                          </p:val>
                                        </p:tav>
                                      </p:tavLst>
                                    </p:anim>
                                    <p:anim calcmode="lin" valueType="num">
                                      <p:cBhvr>
                                        <p:cTn id="23" dur="5000" fill="hold"/>
                                        <p:tgtEl>
                                          <p:spTgt spid="8"/>
                                        </p:tgtEl>
                                        <p:attrNameLst>
                                          <p:attrName>ppt_h</p:attrName>
                                        </p:attrNameLst>
                                      </p:cBhvr>
                                      <p:tavLst>
                                        <p:tav tm="0">
                                          <p:val>
                                            <p:fltVal val="0"/>
                                          </p:val>
                                        </p:tav>
                                        <p:tav tm="100000">
                                          <p:val>
                                            <p:strVal val="#ppt_h"/>
                                          </p:val>
                                        </p:tav>
                                      </p:tavLst>
                                    </p:anim>
                                    <p:animEffect transition="in" filter="fade">
                                      <p:cBhvr>
                                        <p:cTn id="24" dur="5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p:cNvSpPr>
            <a:spLocks noGrp="1"/>
          </p:cNvSpPr>
          <p:nvPr>
            <p:ph type="title"/>
          </p:nvPr>
        </p:nvSpPr>
        <p:spPr>
          <a:xfrm>
            <a:off x="457200" y="274638"/>
            <a:ext cx="542900" cy="439718"/>
          </a:xfrm>
        </p:spPr>
        <p:txBody>
          <a:bodyPr>
            <a:normAutofit fontScale="90000"/>
          </a:bodyPr>
          <a:lstStyle/>
          <a:p>
            <a:r>
              <a:rPr lang="pl-PL" dirty="0" smtClean="0"/>
              <a:t> </a:t>
            </a:r>
            <a:endParaRPr lang="pl-PL" dirty="0"/>
          </a:p>
        </p:txBody>
      </p:sp>
      <p:sp>
        <p:nvSpPr>
          <p:cNvPr id="10" name="Symbol zastępczy tekstu 9"/>
          <p:cNvSpPr>
            <a:spLocks noGrp="1"/>
          </p:cNvSpPr>
          <p:nvPr>
            <p:ph type="body" idx="1"/>
          </p:nvPr>
        </p:nvSpPr>
        <p:spPr>
          <a:xfrm>
            <a:off x="457200" y="1000109"/>
            <a:ext cx="4040188" cy="4000527"/>
          </a:xfrm>
        </p:spPr>
        <p:txBody>
          <a:bodyPr>
            <a:normAutofit/>
          </a:bodyPr>
          <a:lstStyle/>
          <a:p>
            <a:r>
              <a:rPr lang="pl-PL" b="0" dirty="0" smtClean="0"/>
              <a:t>Azbest jest nazwą handlową i odnosi się do sześciu minerałów włóknistych z grupy serpentynów (chryzotyl) i amfiboli (krokidolit, </a:t>
            </a:r>
            <a:r>
              <a:rPr lang="pl-PL" b="0" dirty="0" err="1" smtClean="0"/>
              <a:t>amosyt</a:t>
            </a:r>
            <a:r>
              <a:rPr lang="pl-PL" b="0" dirty="0" smtClean="0"/>
              <a:t> termolit, aktynolit i antofilit). Minerały te źle przewodzą ciepło i są względnie odporne na działanie czynników chemicznych.</a:t>
            </a:r>
            <a:endParaRPr lang="pl-PL" b="0" dirty="0"/>
          </a:p>
        </p:txBody>
      </p:sp>
      <p:pic>
        <p:nvPicPr>
          <p:cNvPr id="13" name="Symbol zastępczy zawartości 12" descr="Azbest_amfibolowy,_2Czechy_Vyzna.jpg"/>
          <p:cNvPicPr>
            <a:picLocks noGrp="1" noChangeAspect="1"/>
          </p:cNvPicPr>
          <p:nvPr>
            <p:ph sz="half" idx="2"/>
          </p:nvPr>
        </p:nvPicPr>
        <p:blipFill>
          <a:blip r:embed="rId2"/>
          <a:stretch>
            <a:fillRect/>
          </a:stretch>
        </p:blipFill>
        <p:spPr>
          <a:xfrm>
            <a:off x="5929322" y="571480"/>
            <a:ext cx="2029475" cy="2500313"/>
          </a:xfrm>
        </p:spPr>
      </p:pic>
      <p:sp>
        <p:nvSpPr>
          <p:cNvPr id="9" name="Symbol zastępczy tekstu 8"/>
          <p:cNvSpPr>
            <a:spLocks noGrp="1"/>
          </p:cNvSpPr>
          <p:nvPr>
            <p:ph type="body" sz="quarter" idx="3"/>
          </p:nvPr>
        </p:nvSpPr>
        <p:spPr>
          <a:xfrm>
            <a:off x="4645025" y="1535113"/>
            <a:ext cx="641355" cy="322251"/>
          </a:xfrm>
        </p:spPr>
        <p:txBody>
          <a:bodyPr>
            <a:normAutofit fontScale="70000" lnSpcReduction="20000"/>
          </a:bodyPr>
          <a:lstStyle/>
          <a:p>
            <a:r>
              <a:rPr lang="pl-PL" dirty="0" smtClean="0"/>
              <a:t> </a:t>
            </a:r>
            <a:endParaRPr lang="pl-PL" dirty="0"/>
          </a:p>
        </p:txBody>
      </p:sp>
      <p:pic>
        <p:nvPicPr>
          <p:cNvPr id="14" name="Symbol zastępczy zawartości 13" descr="2415.3.jpg"/>
          <p:cNvPicPr>
            <a:picLocks noGrp="1" noChangeAspect="1"/>
          </p:cNvPicPr>
          <p:nvPr>
            <p:ph sz="quarter" idx="4"/>
          </p:nvPr>
        </p:nvPicPr>
        <p:blipFill>
          <a:blip r:embed="rId3"/>
          <a:stretch>
            <a:fillRect/>
          </a:stretch>
        </p:blipFill>
        <p:spPr>
          <a:xfrm>
            <a:off x="5357818" y="3643314"/>
            <a:ext cx="3286150" cy="2481043"/>
          </a:xfrm>
        </p:spPr>
      </p:pic>
    </p:spTree>
  </p:cSld>
  <p:clrMapOvr>
    <a:masterClrMapping/>
  </p:clrMapOvr>
  <p:transition spd="slow" advTm="21593">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ole tekstowe 5"/>
          <p:cNvSpPr txBox="1"/>
          <p:nvPr/>
        </p:nvSpPr>
        <p:spPr>
          <a:xfrm>
            <a:off x="0" y="0"/>
            <a:ext cx="285720" cy="400110"/>
          </a:xfrm>
          <a:prstGeom prst="rect">
            <a:avLst/>
          </a:prstGeom>
          <a:noFill/>
        </p:spPr>
        <p:txBody>
          <a:bodyPr wrap="square" rtlCol="0">
            <a:spAutoFit/>
          </a:bodyPr>
          <a:lstStyle/>
          <a:p>
            <a:r>
              <a:rPr lang="pl-PL" sz="2000" smtClean="0"/>
              <a:t> </a:t>
            </a:r>
            <a:endParaRPr lang="pl-PL" sz="2000" dirty="0" smtClean="0"/>
          </a:p>
        </p:txBody>
      </p:sp>
      <p:sp>
        <p:nvSpPr>
          <p:cNvPr id="17" name="Tytuł 16"/>
          <p:cNvSpPr>
            <a:spLocks noGrp="1"/>
          </p:cNvSpPr>
          <p:nvPr>
            <p:ph type="title"/>
          </p:nvPr>
        </p:nvSpPr>
        <p:spPr/>
        <p:txBody>
          <a:bodyPr/>
          <a:lstStyle/>
          <a:p>
            <a:pPr algn="ctr"/>
            <a:r>
              <a:rPr lang="pl-PL" dirty="0" smtClean="0"/>
              <a:t>ZASTOSOWANIE</a:t>
            </a:r>
            <a:endParaRPr lang="pl-PL" dirty="0"/>
          </a:p>
        </p:txBody>
      </p:sp>
      <p:sp>
        <p:nvSpPr>
          <p:cNvPr id="18" name="Symbol zastępczy tekstu 17"/>
          <p:cNvSpPr>
            <a:spLocks noGrp="1"/>
          </p:cNvSpPr>
          <p:nvPr>
            <p:ph type="body" idx="1"/>
          </p:nvPr>
        </p:nvSpPr>
        <p:spPr/>
        <p:txBody>
          <a:bodyPr/>
          <a:lstStyle/>
          <a:p>
            <a:endParaRPr lang="pl-PL" dirty="0"/>
          </a:p>
        </p:txBody>
      </p:sp>
    </p:spTree>
  </p:cSld>
  <p:clrMapOvr>
    <a:masterClrMapping/>
  </p:clrMapOvr>
  <p:transition spd="slow" advTm="2688">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flipH="1">
            <a:off x="411477" y="273050"/>
            <a:ext cx="7946733" cy="869934"/>
          </a:xfrm>
        </p:spPr>
        <p:txBody>
          <a:bodyPr>
            <a:normAutofit/>
          </a:bodyPr>
          <a:lstStyle/>
          <a:p>
            <a:pPr algn="ctr"/>
            <a:r>
              <a:rPr lang="pl-PL" sz="3600" dirty="0" smtClean="0"/>
              <a:t>Budownictwo</a:t>
            </a:r>
            <a:endParaRPr lang="pl-PL" sz="3600" dirty="0"/>
          </a:p>
        </p:txBody>
      </p:sp>
      <p:sp>
        <p:nvSpPr>
          <p:cNvPr id="4" name="Symbol zastępczy tekstu 3"/>
          <p:cNvSpPr>
            <a:spLocks noGrp="1"/>
          </p:cNvSpPr>
          <p:nvPr>
            <p:ph type="body" sz="half" idx="2"/>
          </p:nvPr>
        </p:nvSpPr>
        <p:spPr>
          <a:xfrm>
            <a:off x="457200" y="1071546"/>
            <a:ext cx="3328982" cy="5054617"/>
          </a:xfrm>
        </p:spPr>
        <p:txBody>
          <a:bodyPr>
            <a:normAutofit fontScale="70000" lnSpcReduction="20000"/>
          </a:bodyPr>
          <a:lstStyle/>
          <a:p>
            <a:r>
              <a:rPr lang="pl-PL" dirty="0" smtClean="0"/>
              <a:t> </a:t>
            </a:r>
          </a:p>
          <a:p>
            <a:r>
              <a:rPr lang="pl-PL" sz="2600" dirty="0" smtClean="0"/>
              <a:t>Azbest stosowano w wyrobach budowlanych powszechnego użycia: eternit, płyty prasowane, płyty KARO - dachowe pokrycia lub elewacje, rury azbestowo-cementowe wysokociśnieniowe i kanalizacyjne, stosowane także jako przewody wentylacyjne i dymowo-spalinowe, kształtki azbestowo-cementowe. Azbest mógł być stosowany w budownictwie wszędzie tam, gdzie potrzebna była podwyższona odporność ogniowa i zabezpieczenia ogniochronne elementów narażonych lub potencjalnie narażonych na wysoką temperaturę</a:t>
            </a:r>
            <a:endParaRPr lang="pl-PL" sz="2600" dirty="0"/>
          </a:p>
        </p:txBody>
      </p:sp>
      <p:pic>
        <p:nvPicPr>
          <p:cNvPr id="7" name="Symbol zastępczy zawartości 6" descr="azbest1.jpg"/>
          <p:cNvPicPr>
            <a:picLocks noGrp="1" noChangeAspect="1"/>
          </p:cNvPicPr>
          <p:nvPr>
            <p:ph idx="1"/>
          </p:nvPr>
        </p:nvPicPr>
        <p:blipFill>
          <a:blip r:embed="rId3"/>
          <a:stretch>
            <a:fillRect/>
          </a:stretch>
        </p:blipFill>
        <p:spPr>
          <a:xfrm>
            <a:off x="4429124" y="1928802"/>
            <a:ext cx="4186237" cy="3028045"/>
          </a:xfrm>
        </p:spPr>
      </p:pic>
    </p:spTree>
    <p:custDataLst>
      <p:tags r:id="rId1"/>
    </p:custDataLst>
  </p:cSld>
  <p:clrMapOvr>
    <a:masterClrMapping/>
  </p:clrMapOvr>
  <p:transition spd="slow" advTm="43047">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900" decel="100000" fill="hold"/>
                                        <p:tgtEl>
                                          <p:spTgt spid="4">
                                            <p:txEl>
                                              <p:pRg st="1" end="1"/>
                                            </p:txEl>
                                          </p:spTgt>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4">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1" presetClass="entr" presetSubtype="0" fill="hold" nodeType="clickEffect">
                                  <p:stCondLst>
                                    <p:cond delay="0"/>
                                  </p:stCondLst>
                                  <p:iterate type="lt">
                                    <p:tmPct val="10000"/>
                                  </p:iterate>
                                  <p:childTnLst>
                                    <p:set>
                                      <p:cBhvr>
                                        <p:cTn id="19" dur="1" fill="hold">
                                          <p:stCondLst>
                                            <p:cond delay="0"/>
                                          </p:stCondLst>
                                        </p:cTn>
                                        <p:tgtEl>
                                          <p:spTgt spid="7"/>
                                        </p:tgtEl>
                                        <p:attrNameLst>
                                          <p:attrName>style.visibility</p:attrName>
                                        </p:attrNameLst>
                                      </p:cBhvr>
                                      <p:to>
                                        <p:strVal val="visible"/>
                                      </p:to>
                                    </p:set>
                                    <p:anim calcmode="lin" valueType="num">
                                      <p:cBhvr>
                                        <p:cTn id="20" dur="20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21" dur="2000" fill="hold"/>
                                        <p:tgtEl>
                                          <p:spTgt spid="7"/>
                                        </p:tgtEl>
                                        <p:attrNameLst>
                                          <p:attrName>ppt_y</p:attrName>
                                        </p:attrNameLst>
                                      </p:cBhvr>
                                      <p:tavLst>
                                        <p:tav tm="0">
                                          <p:val>
                                            <p:strVal val="#ppt_y"/>
                                          </p:val>
                                        </p:tav>
                                        <p:tav tm="100000">
                                          <p:val>
                                            <p:strVal val="#ppt_y"/>
                                          </p:val>
                                        </p:tav>
                                      </p:tavLst>
                                    </p:anim>
                                    <p:anim calcmode="lin" valueType="num">
                                      <p:cBhvr>
                                        <p:cTn id="22" dur="20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23" dur="20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24" dur="2000" tmFilter="0,0; .5, 1; 1, 1"/>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flipH="1">
            <a:off x="411478" y="273050"/>
            <a:ext cx="7660981" cy="798496"/>
          </a:xfrm>
        </p:spPr>
        <p:txBody>
          <a:bodyPr>
            <a:normAutofit/>
          </a:bodyPr>
          <a:lstStyle/>
          <a:p>
            <a:pPr algn="ctr"/>
            <a:r>
              <a:rPr lang="pl-PL" sz="3600" dirty="0" smtClean="0"/>
              <a:t>Energetyka</a:t>
            </a:r>
            <a:endParaRPr lang="pl-PL" sz="3600" dirty="0"/>
          </a:p>
        </p:txBody>
      </p:sp>
      <p:sp>
        <p:nvSpPr>
          <p:cNvPr id="4" name="Symbol zastępczy tekstu 3"/>
          <p:cNvSpPr>
            <a:spLocks noGrp="1"/>
          </p:cNvSpPr>
          <p:nvPr>
            <p:ph type="body" sz="half" idx="2"/>
          </p:nvPr>
        </p:nvSpPr>
        <p:spPr>
          <a:xfrm>
            <a:off x="457200" y="1214422"/>
            <a:ext cx="3543296" cy="4911741"/>
          </a:xfrm>
        </p:spPr>
        <p:txBody>
          <a:bodyPr>
            <a:normAutofit/>
          </a:bodyPr>
          <a:lstStyle/>
          <a:p>
            <a:r>
              <a:rPr lang="pl-PL" sz="1800" dirty="0" smtClean="0"/>
              <a:t>Azbest stosowano w elektrociepłowniach i elektrowniach, w obmurzach, a także w uszczelnieniach urządzeń poddanych wysokiej temperaturze, w zaworach, wymiennikach ciepła, w izolacjach tras ciepłowniczych. Wyroby zawierające azbest umiejscowione są w: </a:t>
            </a:r>
          </a:p>
          <a:p>
            <a:pPr>
              <a:buFont typeface="Arial" pitchFamily="34" charset="0"/>
              <a:buChar char="•"/>
            </a:pPr>
            <a:r>
              <a:rPr lang="pl-PL" sz="1800" dirty="0" smtClean="0"/>
              <a:t>kominach o dużej wysokości,</a:t>
            </a:r>
          </a:p>
          <a:p>
            <a:pPr>
              <a:buFont typeface="Arial" pitchFamily="34" charset="0"/>
              <a:buChar char="•"/>
            </a:pPr>
            <a:r>
              <a:rPr lang="pl-PL" sz="1800" dirty="0" smtClean="0"/>
              <a:t>chłodniach kominowych,</a:t>
            </a:r>
          </a:p>
          <a:p>
            <a:pPr>
              <a:buFont typeface="Arial" pitchFamily="34" charset="0"/>
              <a:buChar char="•"/>
            </a:pPr>
            <a:r>
              <a:rPr lang="pl-PL" sz="1800" dirty="0" smtClean="0"/>
              <a:t>chłodniach wentylatorowych,</a:t>
            </a:r>
          </a:p>
          <a:p>
            <a:pPr>
              <a:buFont typeface="Arial" pitchFamily="34" charset="0"/>
              <a:buChar char="•"/>
            </a:pPr>
            <a:r>
              <a:rPr lang="pl-PL" sz="1800" dirty="0" smtClean="0"/>
              <a:t>rurach odprowadzających parę, </a:t>
            </a:r>
            <a:r>
              <a:rPr lang="pl-PL" sz="1800" dirty="0" err="1" smtClean="0"/>
              <a:t>zraszalnikach</a:t>
            </a:r>
            <a:r>
              <a:rPr lang="pl-PL" sz="1800" dirty="0" smtClean="0"/>
              <a:t> itp.</a:t>
            </a:r>
            <a:endParaRPr lang="pl-PL" sz="1800" dirty="0"/>
          </a:p>
        </p:txBody>
      </p:sp>
      <p:pic>
        <p:nvPicPr>
          <p:cNvPr id="9" name="Symbol zastępczy zawartości 8" descr="energetyka.jpg"/>
          <p:cNvPicPr>
            <a:picLocks noGrp="1" noChangeAspect="1"/>
          </p:cNvPicPr>
          <p:nvPr>
            <p:ph idx="1"/>
          </p:nvPr>
        </p:nvPicPr>
        <p:blipFill>
          <a:blip r:embed="rId3"/>
          <a:stretch>
            <a:fillRect/>
          </a:stretch>
        </p:blipFill>
        <p:spPr>
          <a:xfrm>
            <a:off x="4572000" y="1785926"/>
            <a:ext cx="3552825" cy="2790825"/>
          </a:xfrm>
        </p:spPr>
      </p:pic>
    </p:spTree>
    <p:custDataLst>
      <p:tags r:id="rId1"/>
    </p:custDataLst>
  </p:cSld>
  <p:clrMapOvr>
    <a:masterClrMapping/>
  </p:clrMapOvr>
  <p:transition spd="slow" advTm="35078">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p:cTn id="12"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4">
                                            <p:txEl>
                                              <p:pRg st="0" end="0"/>
                                            </p:txEl>
                                          </p:spTgt>
                                        </p:tgtEl>
                                      </p:cBhvr>
                                    </p:animEffect>
                                  </p:childTnLst>
                                </p:cTn>
                              </p:par>
                              <p:par>
                                <p:cTn id="15" presetID="55" presetClass="entr" presetSubtype="0" fill="hold"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p:cTn id="17"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18"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19" dur="1000"/>
                                        <p:tgtEl>
                                          <p:spTgt spid="4">
                                            <p:txEl>
                                              <p:pRg st="1" end="1"/>
                                            </p:txEl>
                                          </p:spTgt>
                                        </p:tgtEl>
                                      </p:cBhvr>
                                    </p:animEffect>
                                  </p:childTnLst>
                                </p:cTn>
                              </p:par>
                              <p:par>
                                <p:cTn id="20" presetID="55" presetClass="entr" presetSubtype="0" fill="hold" nodeType="with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 calcmode="lin" valueType="num">
                                      <p:cBhvr>
                                        <p:cTn id="22" dur="1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23"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24" dur="1000"/>
                                        <p:tgtEl>
                                          <p:spTgt spid="4">
                                            <p:txEl>
                                              <p:pRg st="2" end="2"/>
                                            </p:txEl>
                                          </p:spTgt>
                                        </p:tgtEl>
                                      </p:cBhvr>
                                    </p:animEffect>
                                  </p:childTnLst>
                                </p:cTn>
                              </p:par>
                              <p:par>
                                <p:cTn id="25" presetID="55" presetClass="entr" presetSubtype="0" fill="hold" nodeType="with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 calcmode="lin" valueType="num">
                                      <p:cBhvr>
                                        <p:cTn id="27" dur="1000" fill="hold"/>
                                        <p:tgtEl>
                                          <p:spTgt spid="4">
                                            <p:txEl>
                                              <p:pRg st="3" end="3"/>
                                            </p:txEl>
                                          </p:spTgt>
                                        </p:tgtEl>
                                        <p:attrNameLst>
                                          <p:attrName>ppt_w</p:attrName>
                                        </p:attrNameLst>
                                      </p:cBhvr>
                                      <p:tavLst>
                                        <p:tav tm="0">
                                          <p:val>
                                            <p:strVal val="#ppt_w*0.70"/>
                                          </p:val>
                                        </p:tav>
                                        <p:tav tm="100000">
                                          <p:val>
                                            <p:strVal val="#ppt_w"/>
                                          </p:val>
                                        </p:tav>
                                      </p:tavLst>
                                    </p:anim>
                                    <p:anim calcmode="lin" valueType="num">
                                      <p:cBhvr>
                                        <p:cTn id="28" dur="1000" fill="hold"/>
                                        <p:tgtEl>
                                          <p:spTgt spid="4">
                                            <p:txEl>
                                              <p:pRg st="3" end="3"/>
                                            </p:txEl>
                                          </p:spTgt>
                                        </p:tgtEl>
                                        <p:attrNameLst>
                                          <p:attrName>ppt_h</p:attrName>
                                        </p:attrNameLst>
                                      </p:cBhvr>
                                      <p:tavLst>
                                        <p:tav tm="0">
                                          <p:val>
                                            <p:strVal val="#ppt_h"/>
                                          </p:val>
                                        </p:tav>
                                        <p:tav tm="100000">
                                          <p:val>
                                            <p:strVal val="#ppt_h"/>
                                          </p:val>
                                        </p:tav>
                                      </p:tavLst>
                                    </p:anim>
                                    <p:animEffect transition="in" filter="fade">
                                      <p:cBhvr>
                                        <p:cTn id="29" dur="1000"/>
                                        <p:tgtEl>
                                          <p:spTgt spid="4">
                                            <p:txEl>
                                              <p:pRg st="3" end="3"/>
                                            </p:txEl>
                                          </p:spTgt>
                                        </p:tgtEl>
                                      </p:cBhvr>
                                    </p:animEffect>
                                  </p:childTnLst>
                                </p:cTn>
                              </p:par>
                              <p:par>
                                <p:cTn id="30" presetID="55" presetClass="entr" presetSubtype="0" fill="hold" nodeType="with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 calcmode="lin" valueType="num">
                                      <p:cBhvr>
                                        <p:cTn id="32" dur="1000" fill="hold"/>
                                        <p:tgtEl>
                                          <p:spTgt spid="4">
                                            <p:txEl>
                                              <p:pRg st="4" end="4"/>
                                            </p:txEl>
                                          </p:spTgt>
                                        </p:tgtEl>
                                        <p:attrNameLst>
                                          <p:attrName>ppt_w</p:attrName>
                                        </p:attrNameLst>
                                      </p:cBhvr>
                                      <p:tavLst>
                                        <p:tav tm="0">
                                          <p:val>
                                            <p:strVal val="#ppt_w*0.70"/>
                                          </p:val>
                                        </p:tav>
                                        <p:tav tm="100000">
                                          <p:val>
                                            <p:strVal val="#ppt_w"/>
                                          </p:val>
                                        </p:tav>
                                      </p:tavLst>
                                    </p:anim>
                                    <p:anim calcmode="lin" valueType="num">
                                      <p:cBhvr>
                                        <p:cTn id="33" dur="10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34" dur="1000"/>
                                        <p:tgtEl>
                                          <p:spTgt spid="4">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7" presetClass="entr" presetSubtype="0"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2000"/>
                                        <p:tgtEl>
                                          <p:spTgt spid="9"/>
                                        </p:tgtEl>
                                      </p:cBhvr>
                                    </p:animEffect>
                                    <p:anim calcmode="lin" valueType="num">
                                      <p:cBhvr>
                                        <p:cTn id="40" dur="2000" fill="hold"/>
                                        <p:tgtEl>
                                          <p:spTgt spid="9"/>
                                        </p:tgtEl>
                                        <p:attrNameLst>
                                          <p:attrName>ppt_x</p:attrName>
                                        </p:attrNameLst>
                                      </p:cBhvr>
                                      <p:tavLst>
                                        <p:tav tm="0">
                                          <p:val>
                                            <p:strVal val="#ppt_x"/>
                                          </p:val>
                                        </p:tav>
                                        <p:tav tm="100000">
                                          <p:val>
                                            <p:strVal val="#ppt_x"/>
                                          </p:val>
                                        </p:tav>
                                      </p:tavLst>
                                    </p:anim>
                                    <p:anim calcmode="lin" valueType="num">
                                      <p:cBhvr>
                                        <p:cTn id="41" dur="2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flipH="1">
            <a:off x="411478" y="273050"/>
            <a:ext cx="8589675" cy="869934"/>
          </a:xfrm>
        </p:spPr>
        <p:txBody>
          <a:bodyPr>
            <a:normAutofit/>
          </a:bodyPr>
          <a:lstStyle/>
          <a:p>
            <a:pPr algn="ctr"/>
            <a:r>
              <a:rPr lang="pl-PL" sz="3600" dirty="0" smtClean="0"/>
              <a:t>Przemysł chemiczny</a:t>
            </a:r>
            <a:endParaRPr lang="pl-PL" sz="3600" dirty="0"/>
          </a:p>
        </p:txBody>
      </p:sp>
      <p:sp>
        <p:nvSpPr>
          <p:cNvPr id="4" name="Symbol zastępczy tekstu 3"/>
          <p:cNvSpPr>
            <a:spLocks noGrp="1"/>
          </p:cNvSpPr>
          <p:nvPr>
            <p:ph type="body" sz="half" idx="2"/>
          </p:nvPr>
        </p:nvSpPr>
        <p:spPr>
          <a:xfrm>
            <a:off x="457200" y="2285992"/>
            <a:ext cx="3900486" cy="2571768"/>
          </a:xfrm>
        </p:spPr>
        <p:txBody>
          <a:bodyPr>
            <a:normAutofit/>
          </a:bodyPr>
          <a:lstStyle/>
          <a:p>
            <a:r>
              <a:rPr lang="pl-PL" sz="2000" dirty="0" smtClean="0"/>
              <a:t>Z azbestu wykonane są przepony stosowane w elektrolitycznej produkcji chloru.</a:t>
            </a:r>
          </a:p>
          <a:p>
            <a:r>
              <a:rPr lang="pl-PL" sz="2000" dirty="0" smtClean="0"/>
              <a:t>Ponadto azbest występuje w hutach szkła (np. w wałach ciągnących).</a:t>
            </a:r>
            <a:endParaRPr lang="pl-PL" sz="2000" dirty="0"/>
          </a:p>
        </p:txBody>
      </p:sp>
      <p:pic>
        <p:nvPicPr>
          <p:cNvPr id="8" name="Symbol zastępczy zawartości 7" descr="1318.jpg"/>
          <p:cNvPicPr>
            <a:picLocks noGrp="1" noChangeAspect="1"/>
          </p:cNvPicPr>
          <p:nvPr>
            <p:ph idx="1"/>
          </p:nvPr>
        </p:nvPicPr>
        <p:blipFill>
          <a:blip r:embed="rId3"/>
          <a:stretch>
            <a:fillRect/>
          </a:stretch>
        </p:blipFill>
        <p:spPr>
          <a:xfrm>
            <a:off x="5211461" y="1643063"/>
            <a:ext cx="3193065" cy="4483100"/>
          </a:xfrm>
        </p:spPr>
      </p:pic>
    </p:spTree>
    <p:custDataLst>
      <p:tags r:id="rId1"/>
    </p:custDataLst>
  </p:cSld>
  <p:clrMapOvr>
    <a:masterClrMapping/>
  </p:clrMapOvr>
  <p:transition spd="slow" advTm="14562">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fltVal val="0"/>
                                          </p:val>
                                        </p:tav>
                                        <p:tav tm="100000">
                                          <p:val>
                                            <p:strVal val="#ppt_w"/>
                                          </p:val>
                                        </p:tav>
                                      </p:tavLst>
                                    </p:anim>
                                    <p:anim calcmode="lin" valueType="num">
                                      <p:cBhvr>
                                        <p:cTn id="13" dur="1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52" presetClass="entr" presetSubtype="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Scale>
                                      <p:cBhvr>
                                        <p:cTn id="18" dur="1000" decel="50000" fill="hold">
                                          <p:stCondLst>
                                            <p:cond delay="0"/>
                                          </p:stCondLst>
                                        </p:cTn>
                                        <p:tgtEl>
                                          <p:spTgt spid="4">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9" dur="1000" decel="50000" fill="hold">
                                          <p:stCondLst>
                                            <p:cond delay="0"/>
                                          </p:stCondLst>
                                        </p:cTn>
                                        <p:tgtEl>
                                          <p:spTgt spid="4">
                                            <p:txEl>
                                              <p:pRg st="0" end="0"/>
                                            </p:txEl>
                                          </p:spTgt>
                                        </p:tgtEl>
                                        <p:attrNameLst>
                                          <p:attrName>ppt_x</p:attrName>
                                          <p:attrName>ppt_y</p:attrName>
                                        </p:attrNameLst>
                                      </p:cBhvr>
                                    </p:animMotion>
                                    <p:animEffect transition="in" filter="fade">
                                      <p:cBhvr>
                                        <p:cTn id="20" dur="1000"/>
                                        <p:tgtEl>
                                          <p:spTgt spid="4">
                                            <p:txEl>
                                              <p:pRg st="0" end="0"/>
                                            </p:txEl>
                                          </p:spTgt>
                                        </p:tgtEl>
                                      </p:cBhvr>
                                    </p:animEffect>
                                  </p:childTnLst>
                                </p:cTn>
                              </p:par>
                              <p:par>
                                <p:cTn id="21" presetID="52" presetClass="entr" presetSubtype="0" fill="hold" nodeType="withEffect">
                                  <p:stCondLst>
                                    <p:cond delay="0"/>
                                  </p:stCondLst>
                                  <p:iterate type="lt">
                                    <p:tmPct val="0"/>
                                  </p:iterate>
                                  <p:childTnLst>
                                    <p:set>
                                      <p:cBhvr>
                                        <p:cTn id="22" dur="1" fill="hold">
                                          <p:stCondLst>
                                            <p:cond delay="0"/>
                                          </p:stCondLst>
                                        </p:cTn>
                                        <p:tgtEl>
                                          <p:spTgt spid="4">
                                            <p:txEl>
                                              <p:pRg st="1" end="1"/>
                                            </p:txEl>
                                          </p:spTgt>
                                        </p:tgtEl>
                                        <p:attrNameLst>
                                          <p:attrName>style.visibility</p:attrName>
                                        </p:attrNameLst>
                                      </p:cBhvr>
                                      <p:to>
                                        <p:strVal val="visible"/>
                                      </p:to>
                                    </p:set>
                                    <p:animScale>
                                      <p:cBhvr>
                                        <p:cTn id="23" dur="1000" decel="50000" fill="hold">
                                          <p:stCondLst>
                                            <p:cond delay="0"/>
                                          </p:stCondLst>
                                        </p:cTn>
                                        <p:tgtEl>
                                          <p:spTgt spid="4">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4" dur="1000" decel="50000" fill="hold">
                                          <p:stCondLst>
                                            <p:cond delay="0"/>
                                          </p:stCondLst>
                                        </p:cTn>
                                        <p:tgtEl>
                                          <p:spTgt spid="4">
                                            <p:txEl>
                                              <p:pRg st="1" end="1"/>
                                            </p:txEl>
                                          </p:spTgt>
                                        </p:tgtEl>
                                        <p:attrNameLst>
                                          <p:attrName>ppt_x</p:attrName>
                                          <p:attrName>ppt_y</p:attrName>
                                        </p:attrNameLst>
                                      </p:cBhvr>
                                    </p:animMotion>
                                    <p:animEffect transition="in" filter="fade">
                                      <p:cBhvr>
                                        <p:cTn id="25"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p:cNvSpPr>
            <a:spLocks noGrp="1"/>
          </p:cNvSpPr>
          <p:nvPr>
            <p:ph type="title"/>
          </p:nvPr>
        </p:nvSpPr>
        <p:spPr/>
        <p:txBody>
          <a:bodyPr/>
          <a:lstStyle/>
          <a:p>
            <a:pPr algn="ctr"/>
            <a:r>
              <a:rPr lang="pl-PL" dirty="0" smtClean="0"/>
              <a:t>Wpływ azbestu na zdrowie</a:t>
            </a:r>
            <a:endParaRPr lang="pl-PL" dirty="0"/>
          </a:p>
        </p:txBody>
      </p:sp>
      <p:sp>
        <p:nvSpPr>
          <p:cNvPr id="7" name="Symbol zastępczy tekstu 6"/>
          <p:cNvSpPr>
            <a:spLocks noGrp="1"/>
          </p:cNvSpPr>
          <p:nvPr>
            <p:ph type="body" idx="1"/>
          </p:nvPr>
        </p:nvSpPr>
        <p:spPr/>
        <p:txBody>
          <a:bodyPr/>
          <a:lstStyle/>
          <a:p>
            <a:endParaRPr lang="pl-PL"/>
          </a:p>
        </p:txBody>
      </p:sp>
    </p:spTree>
  </p:cSld>
  <p:clrMapOvr>
    <a:masterClrMapping/>
  </p:clrMapOvr>
  <p:transition spd="slow" advTm="3641">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flipH="1">
            <a:off x="411481" y="273050"/>
            <a:ext cx="45719" cy="441306"/>
          </a:xfrm>
        </p:spPr>
        <p:txBody>
          <a:bodyPr/>
          <a:lstStyle/>
          <a:p>
            <a:r>
              <a:rPr lang="pl-PL" dirty="0" smtClean="0"/>
              <a:t> </a:t>
            </a:r>
            <a:endParaRPr lang="pl-PL" dirty="0"/>
          </a:p>
        </p:txBody>
      </p:sp>
      <p:sp>
        <p:nvSpPr>
          <p:cNvPr id="4" name="Symbol zastępczy tekstu 3"/>
          <p:cNvSpPr>
            <a:spLocks noGrp="1"/>
          </p:cNvSpPr>
          <p:nvPr>
            <p:ph type="body" sz="half" idx="2"/>
          </p:nvPr>
        </p:nvSpPr>
        <p:spPr>
          <a:xfrm>
            <a:off x="457200" y="714356"/>
            <a:ext cx="3328982" cy="5411807"/>
          </a:xfrm>
        </p:spPr>
        <p:txBody>
          <a:bodyPr>
            <a:normAutofit/>
          </a:bodyPr>
          <a:lstStyle/>
          <a:p>
            <a:r>
              <a:rPr lang="pl-PL" sz="2000" dirty="0" smtClean="0"/>
              <a:t>Pył azbestu dostaje się do płuc wraz z wdychanym powietrzem. Jeśli więc w powietrzu, którym oddychamy znajdują się włókna azbestu, to gromadzą się one i zalegają w płucach. Możliwość pojawienia się choroby w organizmie ludzkim zależy od rodzaju azbestu, wymiarów włókien zawartych w powietrzu, ich ilości oraz liczby lat przebywania w zanieczyszczonym azbestem środowisku.</a:t>
            </a:r>
            <a:endParaRPr lang="pl-PL" sz="2000" dirty="0"/>
          </a:p>
        </p:txBody>
      </p:sp>
      <p:pic>
        <p:nvPicPr>
          <p:cNvPr id="7" name="Symbol zastępczy zawartości 6" descr="azbest_wdychanie.jpg"/>
          <p:cNvPicPr>
            <a:picLocks noGrp="1" noChangeAspect="1"/>
          </p:cNvPicPr>
          <p:nvPr>
            <p:ph idx="1"/>
          </p:nvPr>
        </p:nvPicPr>
        <p:blipFill>
          <a:blip r:embed="rId3"/>
          <a:stretch>
            <a:fillRect/>
          </a:stretch>
        </p:blipFill>
        <p:spPr>
          <a:xfrm>
            <a:off x="4643438" y="1000108"/>
            <a:ext cx="4308467" cy="4082273"/>
          </a:xfrm>
        </p:spPr>
      </p:pic>
    </p:spTree>
    <p:custDataLst>
      <p:tags r:id="rId1"/>
    </p:custDataLst>
  </p:cSld>
  <p:clrMapOvr>
    <a:masterClrMapping/>
  </p:clrMapOvr>
  <p:transition spd="slow" advTm="28938">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7"/>
</p:tagLst>
</file>

<file path=ppt/tags/tag10.xml><?xml version="1.0" encoding="utf-8"?>
<p:tagLst xmlns:a="http://schemas.openxmlformats.org/drawingml/2006/main" xmlns:r="http://schemas.openxmlformats.org/officeDocument/2006/relationships" xmlns:p="http://schemas.openxmlformats.org/presentationml/2006/main">
  <p:tag name="TIMING" val="|0.2|2.5|9.8"/>
</p:tagLst>
</file>

<file path=ppt/tags/tag11.xml><?xml version="1.0" encoding="utf-8"?>
<p:tagLst xmlns:a="http://schemas.openxmlformats.org/drawingml/2006/main" xmlns:r="http://schemas.openxmlformats.org/officeDocument/2006/relationships" xmlns:p="http://schemas.openxmlformats.org/presentationml/2006/main">
  <p:tag name="TIMING" val="|0.5"/>
</p:tagLst>
</file>

<file path=ppt/tags/tag2.xml><?xml version="1.0" encoding="utf-8"?>
<p:tagLst xmlns:a="http://schemas.openxmlformats.org/drawingml/2006/main" xmlns:r="http://schemas.openxmlformats.org/officeDocument/2006/relationships" xmlns:p="http://schemas.openxmlformats.org/presentationml/2006/main">
  <p:tag name="TIMING" val="|0.9|2.6|7.4"/>
</p:tagLst>
</file>

<file path=ppt/tags/tag3.xml><?xml version="1.0" encoding="utf-8"?>
<p:tagLst xmlns:a="http://schemas.openxmlformats.org/drawingml/2006/main" xmlns:r="http://schemas.openxmlformats.org/officeDocument/2006/relationships" xmlns:p="http://schemas.openxmlformats.org/presentationml/2006/main">
  <p:tag name="TIMING" val="|1.2|2.6|8"/>
</p:tagLst>
</file>

<file path=ppt/tags/tag4.xml><?xml version="1.0" encoding="utf-8"?>
<p:tagLst xmlns:a="http://schemas.openxmlformats.org/drawingml/2006/main" xmlns:r="http://schemas.openxmlformats.org/officeDocument/2006/relationships" xmlns:p="http://schemas.openxmlformats.org/presentationml/2006/main">
  <p:tag name="TIMING" val="|1.9|1.7|4"/>
</p:tagLst>
</file>

<file path=ppt/tags/tag5.xml><?xml version="1.0" encoding="utf-8"?>
<p:tagLst xmlns:a="http://schemas.openxmlformats.org/drawingml/2006/main" xmlns:r="http://schemas.openxmlformats.org/officeDocument/2006/relationships" xmlns:p="http://schemas.openxmlformats.org/presentationml/2006/main">
  <p:tag name="TIMING" val="|0.1|1|1.6"/>
</p:tagLst>
</file>

<file path=ppt/tags/tag6.xml><?xml version="1.0" encoding="utf-8"?>
<p:tagLst xmlns:a="http://schemas.openxmlformats.org/drawingml/2006/main" xmlns:r="http://schemas.openxmlformats.org/officeDocument/2006/relationships" xmlns:p="http://schemas.openxmlformats.org/presentationml/2006/main">
  <p:tag name="TIMING" val="|0.8"/>
</p:tagLst>
</file>

<file path=ppt/tags/tag7.xml><?xml version="1.0" encoding="utf-8"?>
<p:tagLst xmlns:a="http://schemas.openxmlformats.org/drawingml/2006/main" xmlns:r="http://schemas.openxmlformats.org/officeDocument/2006/relationships" xmlns:p="http://schemas.openxmlformats.org/presentationml/2006/main">
  <p:tag name="TIMING" val="|1|1.7|7.8"/>
</p:tagLst>
</file>

<file path=ppt/tags/tag8.xml><?xml version="1.0" encoding="utf-8"?>
<p:tagLst xmlns:a="http://schemas.openxmlformats.org/drawingml/2006/main" xmlns:r="http://schemas.openxmlformats.org/officeDocument/2006/relationships" xmlns:p="http://schemas.openxmlformats.org/presentationml/2006/main">
  <p:tag name="TIMING" val="|0.2|1.7|9.4"/>
</p:tagLst>
</file>

<file path=ppt/tags/tag9.xml><?xml version="1.0" encoding="utf-8"?>
<p:tagLst xmlns:a="http://schemas.openxmlformats.org/drawingml/2006/main" xmlns:r="http://schemas.openxmlformats.org/officeDocument/2006/relationships" xmlns:p="http://schemas.openxmlformats.org/presentationml/2006/main">
  <p:tag name="TIMING" val="|0.6|2.2"/>
</p:tagLst>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323</TotalTime>
  <Words>697</Words>
  <PresentationFormat>Pokaz na ekranie (4:3)</PresentationFormat>
  <Paragraphs>45</Paragraphs>
  <Slides>14</Slides>
  <Notes>0</Notes>
  <HiddenSlides>0</HiddenSlides>
  <MMClips>0</MMClips>
  <ScaleCrop>false</ScaleCrop>
  <HeadingPairs>
    <vt:vector size="4" baseType="variant">
      <vt:variant>
        <vt:lpstr>Motyw</vt:lpstr>
      </vt:variant>
      <vt:variant>
        <vt:i4>1</vt:i4>
      </vt:variant>
      <vt:variant>
        <vt:lpstr>Tytuły slajdów</vt:lpstr>
      </vt:variant>
      <vt:variant>
        <vt:i4>14</vt:i4>
      </vt:variant>
    </vt:vector>
  </HeadingPairs>
  <TitlesOfParts>
    <vt:vector size="15" baseType="lpstr">
      <vt:lpstr>Motyw pakietu Office</vt:lpstr>
      <vt:lpstr>Slajd 1</vt:lpstr>
      <vt:lpstr>Zarys historyczny</vt:lpstr>
      <vt:lpstr> </vt:lpstr>
      <vt:lpstr>ZASTOSOWANIE</vt:lpstr>
      <vt:lpstr>Budownictwo</vt:lpstr>
      <vt:lpstr>Energetyka</vt:lpstr>
      <vt:lpstr>Przemysł chemiczny</vt:lpstr>
      <vt:lpstr>Wpływ azbestu na zdrowie</vt:lpstr>
      <vt:lpstr> </vt:lpstr>
      <vt:lpstr>Choroby</vt:lpstr>
      <vt:lpstr>Profilaktyka</vt:lpstr>
      <vt:lpstr> </vt:lpstr>
      <vt:lpstr>Usuwanie azbestu</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Azbest</dc:title>
  <dc:creator>P.Stępień&amp;A.Wójcik</dc:creator>
  <cp:lastModifiedBy>Walawski</cp:lastModifiedBy>
  <cp:revision>42</cp:revision>
  <dcterms:modified xsi:type="dcterms:W3CDTF">2010-01-05T23:59:58Z</dcterms:modified>
</cp:coreProperties>
</file>