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63" r:id="rId4"/>
    <p:sldId id="267" r:id="rId5"/>
    <p:sldId id="262" r:id="rId6"/>
    <p:sldId id="265" r:id="rId7"/>
    <p:sldId id="266" r:id="rId8"/>
    <p:sldId id="261" r:id="rId9"/>
    <p:sldId id="268" r:id="rId10"/>
    <p:sldId id="272" r:id="rId11"/>
    <p:sldId id="271" r:id="rId12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66"/>
    <a:srgbClr val="FF5050"/>
    <a:srgbClr val="FCF6F9"/>
    <a:srgbClr val="F7F6F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591" autoAdjust="0"/>
    <p:restoredTop sz="94700" autoAdjust="0"/>
  </p:normalViewPr>
  <p:slideViewPr>
    <p:cSldViewPr>
      <p:cViewPr>
        <p:scale>
          <a:sx n="100" d="100"/>
          <a:sy n="100" d="100"/>
        </p:scale>
        <p:origin x="-1308" y="-25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odtytuł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l-PL" smtClean="0"/>
              <a:t>Kliknij, aby edytować styl wzorca podtytułu</a:t>
            </a:r>
            <a:endParaRPr kumimoji="0" lang="en-US"/>
          </a:p>
        </p:txBody>
      </p:sp>
      <p:sp>
        <p:nvSpPr>
          <p:cNvPr id="28" name="Tytuł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cxnSp>
        <p:nvCxnSpPr>
          <p:cNvPr id="8" name="Łącznik prosty 7"/>
          <p:cNvCxnSpPr/>
          <p:nvPr/>
        </p:nvCxnSpPr>
        <p:spPr>
          <a:xfrm>
            <a:off x="1463627" y="3550127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Łącznik prosty 12"/>
          <p:cNvCxnSpPr/>
          <p:nvPr/>
        </p:nvCxnSpPr>
        <p:spPr>
          <a:xfrm>
            <a:off x="4708575" y="3550127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Elipsa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Symbol zastępczy daty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C8A2A-5F53-4A2B-8364-9DF69D82AB80}" type="datetimeFigureOut">
              <a:rPr lang="pl-PL" smtClean="0"/>
              <a:pPr/>
              <a:t>2009-12-13</a:t>
            </a:fld>
            <a:endParaRPr lang="pl-PL" dirty="0"/>
          </a:p>
        </p:txBody>
      </p:sp>
      <p:sp>
        <p:nvSpPr>
          <p:cNvPr id="16" name="Symbol zastępczy numeru slajdu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B42FA4D-25A0-45EA-B129-D0ADBAD49DBE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17" name="Symbol zastępczy stopki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pl-PL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C8A2A-5F53-4A2B-8364-9DF69D82AB80}" type="datetimeFigureOut">
              <a:rPr lang="pl-PL" smtClean="0"/>
              <a:pPr/>
              <a:t>2009-12-13</a:t>
            </a:fld>
            <a:endParaRPr lang="pl-PL" dirty="0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2FA4D-25A0-45EA-B129-D0ADBAD49DBE}" type="slidenum">
              <a:rPr lang="pl-PL" smtClean="0"/>
              <a:pPr/>
              <a:t>‹#›</a:t>
            </a:fld>
            <a:endParaRPr lang="pl-PL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C8A2A-5F53-4A2B-8364-9DF69D82AB80}" type="datetimeFigureOut">
              <a:rPr lang="pl-PL" smtClean="0"/>
              <a:pPr/>
              <a:t>2009-12-13</a:t>
            </a:fld>
            <a:endParaRPr lang="pl-PL" dirty="0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2FA4D-25A0-45EA-B129-D0ADBAD49DBE}" type="slidenum">
              <a:rPr lang="pl-PL" smtClean="0"/>
              <a:pPr/>
              <a:t>‹#›</a:t>
            </a:fld>
            <a:endParaRPr lang="pl-PL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ymbol zastępczy zawartości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14" name="Symbol zastępczy daty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A5EC8A2A-5F53-4A2B-8364-9DF69D82AB80}" type="datetimeFigureOut">
              <a:rPr lang="pl-PL" smtClean="0"/>
              <a:pPr/>
              <a:t>2009-12-13</a:t>
            </a:fld>
            <a:endParaRPr lang="pl-PL" dirty="0"/>
          </a:p>
        </p:txBody>
      </p:sp>
      <p:sp>
        <p:nvSpPr>
          <p:cNvPr id="15" name="Symbol zastępczy numeru slajdu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9B42FA4D-25A0-45EA-B129-D0ADBAD49DBE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16" name="Symbol zastępczy stopki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17" name="Tytuł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C8A2A-5F53-4A2B-8364-9DF69D82AB80}" type="datetimeFigureOut">
              <a:rPr lang="pl-PL" smtClean="0"/>
              <a:pPr/>
              <a:t>2009-12-13</a:t>
            </a:fld>
            <a:endParaRPr lang="pl-PL" dirty="0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2FA4D-25A0-45EA-B129-D0ADBAD49DBE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685800" y="4958865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cxnSp>
        <p:nvCxnSpPr>
          <p:cNvPr id="7" name="Łącznik prosty 6"/>
          <p:cNvCxnSpPr/>
          <p:nvPr/>
        </p:nvCxnSpPr>
        <p:spPr>
          <a:xfrm>
            <a:off x="685800" y="4916993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C8A2A-5F53-4A2B-8364-9DF69D82AB80}" type="datetimeFigureOut">
              <a:rPr lang="pl-PL" smtClean="0"/>
              <a:pPr/>
              <a:t>2009-12-13</a:t>
            </a:fld>
            <a:endParaRPr lang="pl-PL" dirty="0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2FA4D-25A0-45EA-B129-D0ADBAD49DBE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11" name="Symbol zastępczy zawartości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13" name="Symbol zastępczy zawartości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2FA4D-25A0-45EA-B129-D0ADBAD49DBE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C8A2A-5F53-4A2B-8364-9DF69D82AB80}" type="datetimeFigureOut">
              <a:rPr lang="pl-PL" smtClean="0"/>
              <a:pPr/>
              <a:t>2009-12-13</a:t>
            </a:fld>
            <a:endParaRPr lang="pl-PL" dirty="0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1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32" name="Symbol zastępczy zawartości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34" name="Symbol zastępczy zawartości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12" name="Symbol zastępczy tekstu 11"/>
          <p:cNvSpPr>
            <a:spLocks noGrp="1"/>
          </p:cNvSpPr>
          <p:nvPr>
            <p:ph type="body" idx="3"/>
          </p:nvPr>
        </p:nvSpPr>
        <p:spPr>
          <a:xfrm>
            <a:off x="4648201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cxnSp>
        <p:nvCxnSpPr>
          <p:cNvPr id="10" name="Łącznik prosty 9"/>
          <p:cNvCxnSpPr/>
          <p:nvPr/>
        </p:nvCxnSpPr>
        <p:spPr>
          <a:xfrm>
            <a:off x="562945" y="2180220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Łącznik prosty 16"/>
          <p:cNvCxnSpPr/>
          <p:nvPr/>
        </p:nvCxnSpPr>
        <p:spPr>
          <a:xfrm>
            <a:off x="4754880" y="2180220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C8A2A-5F53-4A2B-8364-9DF69D82AB80}" type="datetimeFigureOut">
              <a:rPr lang="pl-PL" smtClean="0"/>
              <a:pPr/>
              <a:t>2009-12-13</a:t>
            </a:fld>
            <a:endParaRPr lang="pl-PL" dirty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2FA4D-25A0-45EA-B129-D0ADBAD49DBE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C8A2A-5F53-4A2B-8364-9DF69D82AB80}" type="datetimeFigureOut">
              <a:rPr lang="pl-PL" smtClean="0"/>
              <a:pPr/>
              <a:t>2009-12-13</a:t>
            </a:fld>
            <a:endParaRPr lang="pl-PL" dirty="0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2FA4D-25A0-45EA-B129-D0ADBAD49DBE}" type="slidenum">
              <a:rPr lang="pl-PL" smtClean="0"/>
              <a:pPr/>
              <a:t>‹#›</a:t>
            </a:fld>
            <a:endParaRPr lang="pl-PL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ymbol zastępczy zawartości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31" name="Tytuł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8" name="Symbol zastępczy daty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A5EC8A2A-5F53-4A2B-8364-9DF69D82AB80}" type="datetimeFigureOut">
              <a:rPr lang="pl-PL" smtClean="0"/>
              <a:pPr/>
              <a:t>2009-12-13</a:t>
            </a:fld>
            <a:endParaRPr lang="pl-PL" dirty="0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9B42FA4D-25A0-45EA-B129-D0ADBAD49DBE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10" name="Symbol zastępczy stopki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pl-PL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pl-PL" smtClean="0"/>
              <a:t>Kliknij ikonę, aby dodać obraz</a:t>
            </a:r>
            <a:endParaRPr kumimoji="0" lang="en-US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8" name="Symbol zastępczy daty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C8A2A-5F53-4A2B-8364-9DF69D82AB80}" type="datetimeFigureOut">
              <a:rPr lang="pl-PL" smtClean="0"/>
              <a:pPr/>
              <a:t>2009-12-13</a:t>
            </a:fld>
            <a:endParaRPr lang="pl-PL" dirty="0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B42FA4D-25A0-45EA-B129-D0ADBAD49DBE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10" name="Symbol zastępczy stopki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pl-PL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ymbol zastępczy tekstu 8"/>
          <p:cNvSpPr>
            <a:spLocks noGrp="1"/>
          </p:cNvSpPr>
          <p:nvPr>
            <p:ph type="body" idx="1"/>
          </p:nvPr>
        </p:nvSpPr>
        <p:spPr>
          <a:xfrm>
            <a:off x="457200" y="1447801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  <a:p>
            <a:pPr lvl="1" eaLnBrk="1" latinLnBrk="0" hangingPunct="1"/>
            <a:r>
              <a:rPr kumimoji="0" lang="pl-PL" smtClean="0"/>
              <a:t>Drugi poziom</a:t>
            </a:r>
          </a:p>
          <a:p>
            <a:pPr lvl="2" eaLnBrk="1" latinLnBrk="0" hangingPunct="1"/>
            <a:r>
              <a:rPr kumimoji="0" lang="pl-PL" smtClean="0"/>
              <a:t>Trzeci poziom</a:t>
            </a:r>
          </a:p>
          <a:p>
            <a:pPr lvl="3" eaLnBrk="1" latinLnBrk="0" hangingPunct="1"/>
            <a:r>
              <a:rPr kumimoji="0" lang="pl-PL" smtClean="0"/>
              <a:t>Czwarty poziom</a:t>
            </a:r>
          </a:p>
          <a:p>
            <a:pPr lvl="4" eaLnBrk="1" latinLnBrk="0" hangingPunct="1"/>
            <a:r>
              <a:rPr kumimoji="0" lang="pl-PL" smtClean="0"/>
              <a:t>Piąty poziom</a:t>
            </a:r>
            <a:endParaRPr kumimoji="0" lang="en-US"/>
          </a:p>
        </p:txBody>
      </p:sp>
      <p:sp>
        <p:nvSpPr>
          <p:cNvPr id="24" name="Symbol zastępczy daty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A5EC8A2A-5F53-4A2B-8364-9DF69D82AB80}" type="datetimeFigureOut">
              <a:rPr lang="pl-PL" smtClean="0"/>
              <a:pPr/>
              <a:t>2009-12-13</a:t>
            </a:fld>
            <a:endParaRPr lang="pl-PL" dirty="0"/>
          </a:p>
        </p:txBody>
      </p:sp>
      <p:sp>
        <p:nvSpPr>
          <p:cNvPr id="10" name="Symbol zastępczy stopki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22" name="Symbol zastępczy numeru slajdu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9B42FA4D-25A0-45EA-B129-D0ADBAD49DBE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5" name="Symbol zastępczy tytułu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000100" y="3071810"/>
            <a:ext cx="6400800" cy="1752600"/>
          </a:xfrm>
        </p:spPr>
        <p:txBody>
          <a:bodyPr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extrusionH="57150" prstMaterial="softEdge">
              <a:bevelT w="29210" h="16510" prst="divot"/>
              <a:contourClr>
                <a:schemeClr val="accent4">
                  <a:alpha val="95000"/>
                </a:schemeClr>
              </a:contourClr>
            </a:sp3d>
          </a:bodyPr>
          <a:lstStyle/>
          <a:p>
            <a:r>
              <a:rPr lang="pl-PL" sz="7200" b="1" spc="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 </a:t>
            </a:r>
            <a:r>
              <a:rPr lang="pl-PL" sz="7200" b="1" spc="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bomba z opóźnionym zapłonem</a:t>
            </a:r>
            <a:endParaRPr lang="pl-PL" sz="7200" b="1" spc="0" dirty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  <a:p>
            <a:endParaRPr lang="pl-PL" b="1" spc="0" dirty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714348" y="1142985"/>
            <a:ext cx="7772400" cy="1357322"/>
          </a:xfrm>
        </p:spPr>
        <p:txBody>
          <a:bodyPr>
            <a:prstTxWarp prst="textTriangle">
              <a:avLst/>
            </a:prstTxWarp>
            <a:norm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extrusionH="57150" prstMaterial="softEdge">
              <a:bevelT w="29210" h="16510" prst="divot"/>
              <a:contourClr>
                <a:schemeClr val="accent4">
                  <a:alpha val="95000"/>
                </a:schemeClr>
              </a:contourClr>
            </a:sp3d>
          </a:bodyPr>
          <a:lstStyle/>
          <a:p>
            <a:r>
              <a:rPr lang="pl-PL" sz="7200" b="1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Azbest -</a:t>
            </a:r>
            <a:endParaRPr lang="pl-PL" sz="7200" b="1" dirty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</p:spTree>
  </p:cSld>
  <p:clrMapOvr>
    <a:masterClrMapping/>
  </p:clrMapOvr>
  <p:transition spd="slow" advTm="5000">
    <p:split orient="vert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b="1" i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Usuwanie azbestu i zawierający azbest na terenie Polski</a:t>
            </a:r>
            <a:endParaRPr lang="pl-PL" b="1" i="1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2" name="Symbol zastępczy zawartości 1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l-PL" dirty="0" smtClean="0"/>
              <a:t>Program powstał w wyniku przyjęcia przez Sejm Rzeczpospolitej Rezolucji w sprawie wycofania azbestu z gospodarki oraz ustawy o zakazie stosowania wyrobów zawierających azbest. Podstawowym celem programu jest oczyszczenie terytorium Polski z azbestu oraz usunięcie stosowanych od wielu lat wyrobów zawierających azbest. </a:t>
            </a:r>
            <a:endParaRPr lang="pl-PL" dirty="0"/>
          </a:p>
        </p:txBody>
      </p:sp>
      <p:pic>
        <p:nvPicPr>
          <p:cNvPr id="5" name="Symbol zastępczy zawartości 4" descr="azbest3.JP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5072066" y="2214554"/>
            <a:ext cx="3143263" cy="3143263"/>
          </a:xfr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odtytuł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sz="7200" b="1" i="1" dirty="0" smtClean="0">
                <a:solidFill>
                  <a:srgbClr val="FFFF00"/>
                </a:solidFill>
              </a:rPr>
              <a:t>Żaneta Woch </a:t>
            </a:r>
            <a:endParaRPr lang="pl-PL" sz="7200" b="1" i="1" dirty="0">
              <a:solidFill>
                <a:srgbClr val="FFFF00"/>
              </a:solidFill>
            </a:endParaRPr>
          </a:p>
        </p:txBody>
      </p:sp>
      <p:sp>
        <p:nvSpPr>
          <p:cNvPr id="4" name="Tytuł 3"/>
          <p:cNvSpPr>
            <a:spLocks noGrp="1"/>
          </p:cNvSpPr>
          <p:nvPr>
            <p:ph type="ctrTitle"/>
          </p:nvPr>
        </p:nvSpPr>
        <p:spPr>
          <a:xfrm>
            <a:off x="857224" y="1285860"/>
            <a:ext cx="7400948" cy="1343254"/>
          </a:xfrm>
        </p:spPr>
        <p:txBody>
          <a:bodyPr/>
          <a:lstStyle/>
          <a:p>
            <a:r>
              <a:rPr lang="pl-PL" sz="7200" b="1" i="1" dirty="0" smtClean="0">
                <a:solidFill>
                  <a:srgbClr val="FFFF00"/>
                </a:solidFill>
              </a:rPr>
              <a:t>Wykonała</a:t>
            </a:r>
            <a:r>
              <a:rPr lang="pl-PL" sz="7200" dirty="0" smtClean="0">
                <a:solidFill>
                  <a:schemeClr val="accent4"/>
                </a:solidFill>
              </a:rPr>
              <a:t>	</a:t>
            </a:r>
            <a:endParaRPr lang="pl-PL" sz="7200" dirty="0">
              <a:solidFill>
                <a:schemeClr val="accent4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ymbol zastępczy zawartości 6"/>
          <p:cNvSpPr>
            <a:spLocks noGrp="1"/>
          </p:cNvSpPr>
          <p:nvPr>
            <p:ph idx="1"/>
          </p:nvPr>
        </p:nvSpPr>
        <p:spPr>
          <a:xfrm>
            <a:off x="500035" y="714357"/>
            <a:ext cx="8229600" cy="4525963"/>
          </a:xfrm>
        </p:spPr>
        <p:txBody>
          <a:bodyPr>
            <a:normAutofit fontScale="92500" lnSpcReduction="10000"/>
          </a:bodyPr>
          <a:lstStyle/>
          <a:p>
            <a:r>
              <a:rPr lang="pl-PL" sz="4200" b="1" i="1" dirty="0" smtClean="0">
                <a:solidFill>
                  <a:srgbClr val="002060"/>
                </a:solidFill>
                <a:latin typeface="+mj-lt"/>
              </a:rPr>
              <a:t>Azbest</a:t>
            </a:r>
            <a:r>
              <a:rPr lang="pl-PL" sz="4200" dirty="0" smtClean="0">
                <a:latin typeface="+mj-lt"/>
              </a:rPr>
              <a:t> </a:t>
            </a:r>
            <a:r>
              <a:rPr lang="pl-PL" sz="4200" dirty="0" smtClean="0">
                <a:latin typeface="+mj-lt"/>
              </a:rPr>
              <a:t>-</a:t>
            </a:r>
            <a:r>
              <a:rPr lang="pl-PL" dirty="0" smtClean="0"/>
              <a:t> </a:t>
            </a:r>
            <a:r>
              <a:rPr lang="pl-PL" dirty="0" smtClean="0"/>
              <a:t>jest nazwą handlowa grupy minerałów włóknistych, które pod względem chemicznym są uwodnionymi krzemianami różnych metali. W zależności z jakim metalem krzemiany tworzą </a:t>
            </a:r>
            <a:r>
              <a:rPr lang="pl-PL" dirty="0" smtClean="0"/>
              <a:t>związek -  </a:t>
            </a:r>
            <a:r>
              <a:rPr lang="pl-PL" dirty="0" smtClean="0"/>
              <a:t>wyróżnia się kilka typów azbestu o różnej szkodliwości dla </a:t>
            </a:r>
            <a:r>
              <a:rPr lang="pl-PL" dirty="0" smtClean="0"/>
              <a:t>zdrowia: </a:t>
            </a:r>
            <a:r>
              <a:rPr lang="pl-PL" dirty="0" smtClean="0"/>
              <a:t>niebieski ( krokidolit</a:t>
            </a:r>
            <a:r>
              <a:rPr lang="pl-PL" dirty="0" smtClean="0"/>
              <a:t>), </a:t>
            </a:r>
            <a:r>
              <a:rPr lang="pl-PL" dirty="0" smtClean="0"/>
              <a:t>biały ( chryzotyl</a:t>
            </a:r>
            <a:r>
              <a:rPr lang="pl-PL" dirty="0" smtClean="0"/>
              <a:t>), </a:t>
            </a:r>
            <a:r>
              <a:rPr lang="pl-PL" dirty="0" smtClean="0"/>
              <a:t>brązowy ( </a:t>
            </a:r>
            <a:r>
              <a:rPr lang="pl-PL" dirty="0" err="1" smtClean="0"/>
              <a:t>amosyt</a:t>
            </a:r>
            <a:r>
              <a:rPr lang="pl-PL" dirty="0" smtClean="0"/>
              <a:t>).</a:t>
            </a:r>
            <a:r>
              <a:rPr lang="pl-PL" dirty="0" smtClean="0"/>
              <a:t> </a:t>
            </a:r>
            <a:r>
              <a:rPr lang="pl-PL" dirty="0" smtClean="0"/>
              <a:t>Azbest </a:t>
            </a:r>
            <a:r>
              <a:rPr lang="pl-PL" dirty="0" smtClean="0"/>
              <a:t>jest groźny, gdy jego włókna uwalniają się z wyrobów i są obecne w powietrzu.</a:t>
            </a:r>
            <a:r>
              <a:rPr lang="pl-PL" b="1" dirty="0" smtClean="0"/>
              <a:t/>
            </a:r>
            <a:br>
              <a:rPr lang="pl-PL" b="1" dirty="0" smtClean="0"/>
            </a:br>
            <a:r>
              <a:rPr lang="pl-PL" dirty="0" smtClean="0"/>
              <a:t>Może się tak stać w wyniku powierzchniowej erozji płyt azbestowych, uszkodzeń mechanicznych, pęknięć, kruszenia, niewłaściwego demontażu i zabezpieczania wyrobów azbestowych.</a:t>
            </a:r>
          </a:p>
          <a:p>
            <a:endParaRPr lang="pl-PL" dirty="0"/>
          </a:p>
        </p:txBody>
      </p:sp>
    </p:spTree>
  </p:cSld>
  <p:clrMapOvr>
    <a:masterClrMapping/>
  </p:clrMapOvr>
  <p:transition spd="slow" advTm="35000">
    <p:strips dir="l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sz="2800" dirty="0" smtClean="0">
                <a:solidFill>
                  <a:schemeClr val="bg1"/>
                </a:solidFill>
                <a:effectLst>
                  <a:outerShdw blurRad="50800" sx="1000" sy="1000" algn="ctr" rotWithShape="0">
                    <a:srgbClr val="000000"/>
                  </a:outerShdw>
                </a:effectLst>
              </a:rPr>
              <a:t>odpornością na wysokie temperatury (ogniotrwałość)</a:t>
            </a:r>
          </a:p>
          <a:p>
            <a:r>
              <a:rPr lang="pl-PL" sz="2800" dirty="0" smtClean="0">
                <a:solidFill>
                  <a:schemeClr val="bg1"/>
                </a:solidFill>
                <a:effectLst>
                  <a:outerShdw blurRad="50800" sx="1000" sy="1000" algn="ctr" rotWithShape="0">
                    <a:srgbClr val="000000"/>
                  </a:outerShdw>
                </a:effectLst>
              </a:rPr>
              <a:t>termoizolacyjnością</a:t>
            </a:r>
          </a:p>
          <a:p>
            <a:r>
              <a:rPr lang="pl-PL" sz="2800" dirty="0" smtClean="0">
                <a:solidFill>
                  <a:schemeClr val="bg1"/>
                </a:solidFill>
                <a:effectLst>
                  <a:outerShdw blurRad="50800" sx="1000" sy="1000" algn="ctr" rotWithShape="0">
                    <a:srgbClr val="000000"/>
                  </a:outerShdw>
                </a:effectLst>
              </a:rPr>
              <a:t>dźwiękochłonnością</a:t>
            </a:r>
          </a:p>
          <a:p>
            <a:r>
              <a:rPr lang="pl-PL" sz="2800" dirty="0" smtClean="0">
                <a:solidFill>
                  <a:schemeClr val="bg1"/>
                </a:solidFill>
                <a:effectLst>
                  <a:outerShdw blurRad="50800" sx="1000" sy="1000" algn="ctr" rotWithShape="0">
                    <a:srgbClr val="000000"/>
                  </a:outerShdw>
                </a:effectLst>
              </a:rPr>
              <a:t>odpornością na działanie chemikaliów, kwasów, zasad, wody morskiej</a:t>
            </a:r>
          </a:p>
          <a:p>
            <a:r>
              <a:rPr lang="pl-PL" sz="2800" dirty="0" smtClean="0">
                <a:solidFill>
                  <a:schemeClr val="bg1"/>
                </a:solidFill>
                <a:effectLst>
                  <a:outerShdw blurRad="50800" sx="1000" sy="1000" algn="ctr" rotWithShape="0">
                    <a:srgbClr val="000000"/>
                  </a:outerShdw>
                </a:effectLst>
              </a:rPr>
              <a:t>elastycznością (możliwość przędzenia, tkania</a:t>
            </a:r>
            <a:r>
              <a:rPr lang="pl-PL" sz="2800" dirty="0" smtClean="0">
                <a:solidFill>
                  <a:schemeClr val="bg1"/>
                </a:solidFill>
                <a:effectLst>
                  <a:outerShdw blurRad="50800" sx="1000" sy="1000" algn="ctr" rotWithShape="0">
                    <a:srgbClr val="000000"/>
                  </a:outerShdw>
                </a:effectLst>
              </a:rPr>
              <a:t>)</a:t>
            </a:r>
            <a:endParaRPr lang="pl-PL" sz="2800" dirty="0" smtClean="0">
              <a:solidFill>
                <a:schemeClr val="bg1"/>
              </a:solidFill>
              <a:effectLst>
                <a:outerShdw blurRad="50800" sx="1000" sy="1000" algn="ctr" rotWithShape="0">
                  <a:srgbClr val="000000"/>
                </a:outerShdw>
              </a:effectLst>
            </a:endParaRPr>
          </a:p>
          <a:p>
            <a:r>
              <a:rPr lang="pl-PL" sz="2800" dirty="0" smtClean="0">
                <a:solidFill>
                  <a:schemeClr val="bg1"/>
                </a:solidFill>
                <a:effectLst>
                  <a:outerShdw blurRad="50800" sx="1000" sy="1000" algn="ctr" rotWithShape="0">
                    <a:srgbClr val="000000"/>
                  </a:outerShdw>
                </a:effectLst>
              </a:rPr>
              <a:t>odpornością na rozciąganie i ściskanie</a:t>
            </a:r>
          </a:p>
          <a:p>
            <a:endParaRPr lang="pl-PL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i="1" dirty="0" smtClean="0">
                <a:solidFill>
                  <a:srgbClr val="7030A0"/>
                </a:solidFill>
                <a:latin typeface="+mn-lt"/>
              </a:rPr>
              <a:t>Azbest charakteryzuje się następującymi właściwościami:</a:t>
            </a:r>
            <a:endParaRPr lang="pl-PL" i="1" dirty="0">
              <a:solidFill>
                <a:srgbClr val="7030A0"/>
              </a:solidFill>
              <a:latin typeface="+mn-lt"/>
            </a:endParaRPr>
          </a:p>
        </p:txBody>
      </p:sp>
    </p:spTree>
  </p:cSld>
  <p:clrMapOvr>
    <a:masterClrMapping/>
  </p:clrMapOvr>
  <p:transition spd="slow" advTm="30000">
    <p:cover dir="r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dirty="0" smtClean="0"/>
              <a:t>obszary oddziaływania zakładów azbestowych, w szczególności </a:t>
            </a:r>
            <a:r>
              <a:rPr lang="pl-PL" dirty="0" smtClean="0"/>
              <a:t>azbestowo-cementowych</a:t>
            </a:r>
            <a:endParaRPr lang="pl-PL" dirty="0" smtClean="0"/>
          </a:p>
          <a:p>
            <a:r>
              <a:rPr lang="pl-PL" dirty="0" smtClean="0"/>
              <a:t>tereny, na których zabudowana została duża ilość materiałów </a:t>
            </a:r>
            <a:r>
              <a:rPr lang="pl-PL" dirty="0" smtClean="0"/>
              <a:t>azbestowo-cementowych</a:t>
            </a:r>
            <a:endParaRPr lang="pl-PL" dirty="0" smtClean="0"/>
          </a:p>
          <a:p>
            <a:r>
              <a:rPr lang="pl-PL" dirty="0" smtClean="0"/>
              <a:t>obszary, na których wykorzystywano odpady wyrobów azbestowych do celów „gospodarczych</a:t>
            </a:r>
            <a:r>
              <a:rPr lang="pl-PL" dirty="0" smtClean="0"/>
              <a:t>”</a:t>
            </a:r>
            <a:endParaRPr lang="pl-PL" dirty="0" smtClean="0"/>
          </a:p>
          <a:p>
            <a:r>
              <a:rPr lang="pl-PL" dirty="0" smtClean="0"/>
              <a:t>„dzikie” wysypiska odpadów azbestowo-cementowych.</a:t>
            </a:r>
          </a:p>
          <a:p>
            <a:endParaRPr lang="pl-PL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00035" y="642918"/>
            <a:ext cx="8229600" cy="1219200"/>
          </a:xfrm>
        </p:spPr>
        <p:txBody>
          <a:bodyPr>
            <a:normAutofit fontScale="90000"/>
          </a:bodyPr>
          <a:lstStyle/>
          <a:p>
            <a:pPr algn="ctr"/>
            <a:r>
              <a:rPr lang="pl-PL" b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Rejony szczególnie zagrożone azbestem to:</a:t>
            </a:r>
            <a:r>
              <a:rPr lang="pl-PL" b="1" dirty="0" smtClean="0"/>
              <a:t/>
            </a:r>
            <a:br>
              <a:rPr lang="pl-PL" b="1" dirty="0" smtClean="0"/>
            </a:br>
            <a:endParaRPr lang="pl-PL" dirty="0"/>
          </a:p>
        </p:txBody>
      </p:sp>
    </p:spTree>
  </p:cSld>
  <p:clrMapOvr>
    <a:masterClrMapping/>
  </p:clrMapOvr>
  <p:transition spd="slow" advTm="30000">
    <p:wedg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ymbol zastępczy zawartości 3" descr="kto_pomoze_azbest_rys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387925" y="1524000"/>
            <a:ext cx="4368153" cy="4572000"/>
          </a:xfrm>
        </p:spPr>
      </p:pic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b="1" dirty="0">
                <a:solidFill>
                  <a:schemeClr val="accent1">
                    <a:lumMod val="75000"/>
                  </a:schemeClr>
                </a:solidFill>
              </a:rPr>
              <a:t>Ilość wyrobów azbestowych znajdująca się w </a:t>
            </a:r>
            <a:r>
              <a:rPr lang="pl-PL" b="1" dirty="0" smtClean="0">
                <a:solidFill>
                  <a:schemeClr val="accent1">
                    <a:lumMod val="75000"/>
                  </a:schemeClr>
                </a:solidFill>
              </a:rPr>
              <a:t>Polsce:</a:t>
            </a:r>
            <a:endParaRPr lang="pl-PL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 spd="slow" advClick="0" advTm="10000">
    <p:dissolv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pl-PL" dirty="0" smtClean="0">
                <a:solidFill>
                  <a:schemeClr val="accent2"/>
                </a:solidFill>
              </a:rPr>
              <a:t>źródła naturalne: </a:t>
            </a:r>
            <a:r>
              <a:rPr lang="pl-PL" dirty="0" smtClean="0">
                <a:solidFill>
                  <a:schemeClr val="bg1"/>
                </a:solidFill>
              </a:rPr>
              <a:t>kopalnie azbestu, zanieczyszczenia złóż węgla kamiennego, rud miedzi, niklu, kamienia budowlanego, talku, wód przepływających przez złoża azbestu i </a:t>
            </a:r>
            <a:r>
              <a:rPr lang="pl-PL" dirty="0" smtClean="0">
                <a:solidFill>
                  <a:schemeClr val="bg1"/>
                </a:solidFill>
              </a:rPr>
              <a:t>inne</a:t>
            </a:r>
            <a:endParaRPr lang="pl-PL" dirty="0" smtClean="0">
              <a:solidFill>
                <a:schemeClr val="bg1"/>
              </a:solidFill>
            </a:endParaRPr>
          </a:p>
          <a:p>
            <a:r>
              <a:rPr lang="pl-PL" dirty="0" smtClean="0">
                <a:solidFill>
                  <a:schemeClr val="accent2"/>
                </a:solidFill>
              </a:rPr>
              <a:t>źródła związane z przetwórstwem azbestu: </a:t>
            </a:r>
            <a:r>
              <a:rPr lang="pl-PL" dirty="0" smtClean="0">
                <a:solidFill>
                  <a:schemeClr val="bg1"/>
                </a:solidFill>
              </a:rPr>
              <a:t>wydalanie na zewnątrz zakładu ok. 100 g pyłu na 1 tonę azbestu (obliczenia w zakładzie stosującym filtry</a:t>
            </a:r>
            <a:r>
              <a:rPr lang="pl-PL" dirty="0" smtClean="0">
                <a:solidFill>
                  <a:schemeClr val="bg1"/>
                </a:solidFill>
              </a:rPr>
              <a:t>)</a:t>
            </a:r>
            <a:endParaRPr lang="pl-PL" dirty="0" smtClean="0">
              <a:solidFill>
                <a:schemeClr val="bg1"/>
              </a:solidFill>
            </a:endParaRPr>
          </a:p>
          <a:p>
            <a:r>
              <a:rPr lang="pl-PL" dirty="0" smtClean="0">
                <a:solidFill>
                  <a:schemeClr val="accent2"/>
                </a:solidFill>
              </a:rPr>
              <a:t>korozja wyrobów zawierających azbest: </a:t>
            </a:r>
            <a:r>
              <a:rPr lang="pl-PL" dirty="0" smtClean="0">
                <a:solidFill>
                  <a:schemeClr val="bg1"/>
                </a:solidFill>
              </a:rPr>
              <a:t>płyt azbestowo-cementowych, rur kanalizacyjnych, okładzin ciernych, materiałów </a:t>
            </a:r>
            <a:r>
              <a:rPr lang="pl-PL" dirty="0" smtClean="0">
                <a:solidFill>
                  <a:schemeClr val="bg1"/>
                </a:solidFill>
              </a:rPr>
              <a:t>izolacyjnych</a:t>
            </a:r>
            <a:endParaRPr lang="pl-PL" dirty="0" smtClean="0">
              <a:solidFill>
                <a:schemeClr val="bg1"/>
              </a:solidFill>
            </a:endParaRPr>
          </a:p>
          <a:p>
            <a:r>
              <a:rPr lang="pl-PL" dirty="0" smtClean="0">
                <a:solidFill>
                  <a:schemeClr val="accent2"/>
                </a:solidFill>
              </a:rPr>
              <a:t>źródła wewnątrz pomieszczeń: </a:t>
            </a:r>
            <a:r>
              <a:rPr lang="pl-PL" dirty="0" smtClean="0">
                <a:solidFill>
                  <a:schemeClr val="bg1"/>
                </a:solidFill>
              </a:rPr>
              <a:t>urządzenia grzewcze, wentylacyjne, klimatyzacyjne, izolacje zawierające </a:t>
            </a:r>
            <a:r>
              <a:rPr lang="pl-PL" dirty="0" smtClean="0">
                <a:solidFill>
                  <a:schemeClr val="bg1"/>
                </a:solidFill>
              </a:rPr>
              <a:t>azbest</a:t>
            </a:r>
            <a:endParaRPr lang="pl-PL" dirty="0" smtClean="0">
              <a:solidFill>
                <a:schemeClr val="bg1"/>
              </a:solidFill>
            </a:endParaRPr>
          </a:p>
          <a:p>
            <a:r>
              <a:rPr lang="pl-PL" dirty="0" smtClean="0">
                <a:solidFill>
                  <a:schemeClr val="bg1"/>
                </a:solidFill>
              </a:rPr>
              <a:t>odpady przemysłowe związane z przetwórstwem </a:t>
            </a:r>
            <a:r>
              <a:rPr lang="pl-PL" dirty="0" smtClean="0">
                <a:solidFill>
                  <a:schemeClr val="bg1"/>
                </a:solidFill>
              </a:rPr>
              <a:t>azbestu</a:t>
            </a:r>
            <a:endParaRPr lang="pl-PL" dirty="0" smtClean="0"/>
          </a:p>
          <a:p>
            <a:endParaRPr lang="pl-PL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0" y="857232"/>
            <a:ext cx="8329643" cy="1131910"/>
          </a:xfrm>
        </p:spPr>
        <p:txBody>
          <a:bodyPr>
            <a:normAutofit fontScale="90000"/>
          </a:bodyPr>
          <a:lstStyle/>
          <a:p>
            <a:pPr algn="ctr"/>
            <a:r>
              <a:rPr lang="pl-PL" b="1" i="1" dirty="0" smtClean="0">
                <a:solidFill>
                  <a:schemeClr val="accent2"/>
                </a:solidFill>
              </a:rPr>
              <a:t>Źródła zanieczyszczeń środowiska azbestem:</a:t>
            </a:r>
            <a:r>
              <a:rPr lang="pl-PL" b="1" dirty="0" smtClean="0"/>
              <a:t/>
            </a:r>
            <a:br>
              <a:rPr lang="pl-PL" b="1" dirty="0" smtClean="0"/>
            </a:br>
            <a:endParaRPr lang="pl-PL" dirty="0"/>
          </a:p>
        </p:txBody>
      </p:sp>
    </p:spTree>
  </p:cSld>
  <p:clrMapOvr>
    <a:masterClrMapping/>
  </p:clrMapOvr>
  <p:transition spd="slow" advTm="30000">
    <p:newsflash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357158" y="642918"/>
            <a:ext cx="4059936" cy="5286412"/>
          </a:xfrm>
        </p:spPr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pl-PL" sz="3600" b="1" i="1" dirty="0" smtClean="0">
                <a:solidFill>
                  <a:srgbClr val="00B0F0"/>
                </a:solidFill>
              </a:rPr>
              <a:t>Z</a:t>
            </a:r>
            <a:r>
              <a:rPr lang="pl-PL" sz="3600" b="1" i="1" dirty="0" smtClean="0">
                <a:solidFill>
                  <a:srgbClr val="00B0F0"/>
                </a:solidFill>
              </a:rPr>
              <a:t>anieczyszczenia </a:t>
            </a:r>
            <a:r>
              <a:rPr lang="pl-PL" sz="3600" b="1" i="1" dirty="0" smtClean="0">
                <a:solidFill>
                  <a:srgbClr val="00B0F0"/>
                </a:solidFill>
              </a:rPr>
              <a:t>środowiska azbestem polega na</a:t>
            </a:r>
            <a:r>
              <a:rPr lang="pl-PL" sz="3600" b="1" i="1" dirty="0" smtClean="0">
                <a:solidFill>
                  <a:srgbClr val="00B0F0"/>
                </a:solidFill>
              </a:rPr>
              <a:t>:</a:t>
            </a:r>
            <a:endParaRPr lang="pl-PL" b="1" dirty="0" smtClean="0"/>
          </a:p>
          <a:p>
            <a:r>
              <a:rPr lang="pl-PL" dirty="0" smtClean="0"/>
              <a:t>praktycznej niezniszczalności włókien </a:t>
            </a:r>
            <a:r>
              <a:rPr lang="pl-PL" dirty="0" smtClean="0"/>
              <a:t>azbestu</a:t>
            </a:r>
            <a:endParaRPr lang="pl-PL" dirty="0" smtClean="0"/>
          </a:p>
          <a:p>
            <a:r>
              <a:rPr lang="pl-PL" dirty="0" smtClean="0"/>
              <a:t>uwalnianiu się włókien z materiałów zawierających azbest w miarę ich </a:t>
            </a:r>
            <a:r>
              <a:rPr lang="pl-PL" dirty="0" smtClean="0"/>
              <a:t>degradacji</a:t>
            </a:r>
            <a:endParaRPr lang="pl-PL" dirty="0" smtClean="0"/>
          </a:p>
          <a:p>
            <a:r>
              <a:rPr lang="pl-PL" dirty="0" smtClean="0"/>
              <a:t>rozproszeniu źródeł emisji pyłu </a:t>
            </a:r>
            <a:r>
              <a:rPr lang="pl-PL" dirty="0" smtClean="0"/>
              <a:t>azbestu</a:t>
            </a:r>
          </a:p>
          <a:p>
            <a:endParaRPr lang="pl-PL" dirty="0" smtClean="0"/>
          </a:p>
          <a:p>
            <a:pPr>
              <a:buNone/>
            </a:pPr>
            <a:endParaRPr lang="pl-PL" dirty="0" smtClean="0"/>
          </a:p>
          <a:p>
            <a:pPr>
              <a:buNone/>
            </a:pPr>
            <a:endParaRPr lang="pl-PL" dirty="0"/>
          </a:p>
        </p:txBody>
      </p:sp>
      <p:pic>
        <p:nvPicPr>
          <p:cNvPr id="8" name="Symbol zastępczy zawartości 7" descr="zakaz02f.jp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5072066" y="1571612"/>
            <a:ext cx="3402992" cy="3435402"/>
          </a:xfrm>
        </p:spPr>
      </p:pic>
    </p:spTree>
  </p:cSld>
  <p:clrMapOvr>
    <a:masterClrMapping/>
  </p:clrMapOvr>
  <p:transition spd="slow" advTm="30000">
    <p:wheel spokes="2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b="1" i="1" dirty="0" smtClean="0">
                <a:solidFill>
                  <a:srgbClr val="CC0066"/>
                </a:solidFill>
              </a:rPr>
              <a:t>Choroby wywołane przez azbest:</a:t>
            </a:r>
            <a:endParaRPr lang="pl-PL" b="1" i="1" dirty="0">
              <a:solidFill>
                <a:srgbClr val="CC0066"/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l-PL" dirty="0">
                <a:solidFill>
                  <a:schemeClr val="bg1"/>
                </a:solidFill>
              </a:rPr>
              <a:t>zaburzenia </a:t>
            </a:r>
            <a:r>
              <a:rPr lang="pl-PL" dirty="0" smtClean="0">
                <a:solidFill>
                  <a:schemeClr val="bg1"/>
                </a:solidFill>
              </a:rPr>
              <a:t>oddechowe</a:t>
            </a:r>
            <a:endParaRPr lang="pl-PL" dirty="0">
              <a:solidFill>
                <a:schemeClr val="bg1"/>
              </a:solidFill>
            </a:endParaRPr>
          </a:p>
          <a:p>
            <a:r>
              <a:rPr lang="pl-PL" dirty="0">
                <a:solidFill>
                  <a:schemeClr val="bg1"/>
                </a:solidFill>
              </a:rPr>
              <a:t>bóle w klatce </a:t>
            </a:r>
            <a:r>
              <a:rPr lang="pl-PL" dirty="0" smtClean="0">
                <a:solidFill>
                  <a:schemeClr val="bg1"/>
                </a:solidFill>
              </a:rPr>
              <a:t>piersiowej</a:t>
            </a:r>
          </a:p>
          <a:p>
            <a:r>
              <a:rPr lang="pl-PL" dirty="0">
                <a:solidFill>
                  <a:schemeClr val="bg1"/>
                </a:solidFill>
              </a:rPr>
              <a:t>podrażnienie skóry oraz błon </a:t>
            </a:r>
            <a:r>
              <a:rPr lang="pl-PL" dirty="0" smtClean="0">
                <a:solidFill>
                  <a:schemeClr val="bg1"/>
                </a:solidFill>
              </a:rPr>
              <a:t>śluzowych</a:t>
            </a:r>
          </a:p>
          <a:p>
            <a:r>
              <a:rPr lang="pl-PL" dirty="0" smtClean="0">
                <a:solidFill>
                  <a:schemeClr val="bg1"/>
                </a:solidFill>
              </a:rPr>
              <a:t>pylice azbestową </a:t>
            </a:r>
            <a:r>
              <a:rPr lang="pl-PL" dirty="0">
                <a:solidFill>
                  <a:schemeClr val="bg1"/>
                </a:solidFill>
              </a:rPr>
              <a:t>(</a:t>
            </a:r>
            <a:r>
              <a:rPr lang="pl-PL" dirty="0" smtClean="0">
                <a:solidFill>
                  <a:schemeClr val="bg1"/>
                </a:solidFill>
              </a:rPr>
              <a:t>azbestoza)</a:t>
            </a:r>
          </a:p>
          <a:p>
            <a:r>
              <a:rPr lang="pl-PL" dirty="0" smtClean="0">
                <a:solidFill>
                  <a:schemeClr val="bg1"/>
                </a:solidFill>
              </a:rPr>
              <a:t>międzybłoniaki </a:t>
            </a:r>
            <a:r>
              <a:rPr lang="pl-PL" dirty="0">
                <a:solidFill>
                  <a:schemeClr val="bg1"/>
                </a:solidFill>
              </a:rPr>
              <a:t>opłucnej i otrzewnej </a:t>
            </a:r>
            <a:endParaRPr lang="pl-PL" dirty="0" smtClean="0">
              <a:solidFill>
                <a:schemeClr val="bg1"/>
              </a:solidFill>
            </a:endParaRPr>
          </a:p>
          <a:p>
            <a:r>
              <a:rPr lang="pl-PL" dirty="0" smtClean="0">
                <a:solidFill>
                  <a:schemeClr val="bg1"/>
                </a:solidFill>
              </a:rPr>
              <a:t>raka płuca </a:t>
            </a:r>
          </a:p>
          <a:p>
            <a:r>
              <a:rPr lang="pl-PL" dirty="0" smtClean="0">
                <a:solidFill>
                  <a:schemeClr val="bg1"/>
                </a:solidFill>
              </a:rPr>
              <a:t>zmian opłucnowych - blaszki, zgrubienia, odczyny wysiękowe </a:t>
            </a:r>
            <a:r>
              <a:rPr lang="pl-PL" dirty="0"/>
              <a:t/>
            </a:r>
            <a:br>
              <a:rPr lang="pl-PL" dirty="0"/>
            </a:br>
            <a:endParaRPr lang="pl-PL" dirty="0" smtClean="0"/>
          </a:p>
          <a:p>
            <a:pPr>
              <a:buNone/>
            </a:pPr>
            <a:endParaRPr lang="pl-PL" dirty="0" smtClean="0"/>
          </a:p>
          <a:p>
            <a:endParaRPr lang="pl-PL" dirty="0"/>
          </a:p>
        </p:txBody>
      </p:sp>
      <p:pic>
        <p:nvPicPr>
          <p:cNvPr id="5" name="Symbol zastępczy zawartości 4" descr="azbest_wdychanie.jp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4772819" y="2005012"/>
            <a:ext cx="3810000" cy="3609975"/>
          </a:xfrm>
        </p:spPr>
      </p:pic>
    </p:spTree>
  </p:cSld>
  <p:clrMapOvr>
    <a:masterClrMapping/>
  </p:clrMapOvr>
  <p:transition spd="slow" advTm="25000">
    <p:comb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214423"/>
            <a:ext cx="8229600" cy="4911741"/>
          </a:xfrm>
        </p:spPr>
        <p:txBody>
          <a:bodyPr>
            <a:normAutofit lnSpcReduction="10000"/>
          </a:bodyPr>
          <a:lstStyle/>
          <a:p>
            <a:r>
              <a:rPr lang="pl-PL" dirty="0" smtClean="0"/>
              <a:t>tworzenie gminnego, powiatowego i wojewódzkiego programu ochrony środowiska z problematyki azbestowej</a:t>
            </a:r>
          </a:p>
          <a:p>
            <a:r>
              <a:rPr lang="pl-PL" dirty="0" smtClean="0"/>
              <a:t>tworzenie gminnego, powiatowego i wojewódzkiego planu gospodarki odpadami z uwzględnieniem problematyki bezpiecznego usuwania wyrobów zawierających azbest;</a:t>
            </a:r>
          </a:p>
          <a:p>
            <a:r>
              <a:rPr lang="pl-PL" dirty="0" smtClean="0"/>
              <a:t>gromadzenie przez wójta, burmistrza, prezydenta miasta, informacji o ilości, rodzaju i miejscach występowania wyrobów zawierających azbest, a także przekazywanie zbioru informacji do marszałka województwa.</a:t>
            </a:r>
          </a:p>
          <a:p>
            <a:endParaRPr lang="pl-PL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00035" y="571480"/>
            <a:ext cx="8229600" cy="1219200"/>
          </a:xfrm>
        </p:spPr>
        <p:txBody>
          <a:bodyPr>
            <a:normAutofit fontScale="90000"/>
          </a:bodyPr>
          <a:lstStyle/>
          <a:p>
            <a:pPr algn="ctr"/>
            <a:r>
              <a:rPr lang="pl-PL" b="1" i="1" dirty="0" smtClean="0">
                <a:solidFill>
                  <a:srgbClr val="FF5050"/>
                </a:solidFill>
              </a:rPr>
              <a:t>Do zadań organów terenowych należą</a:t>
            </a:r>
            <a:r>
              <a:rPr lang="pl-PL" dirty="0" smtClean="0">
                <a:solidFill>
                  <a:srgbClr val="FF5050"/>
                </a:solidFill>
              </a:rPr>
              <a:t>:</a:t>
            </a:r>
            <a:br>
              <a:rPr lang="pl-PL" dirty="0" smtClean="0">
                <a:solidFill>
                  <a:srgbClr val="FF5050"/>
                </a:solidFill>
              </a:rPr>
            </a:br>
            <a:endParaRPr lang="pl-PL" dirty="0">
              <a:solidFill>
                <a:srgbClr val="FF5050"/>
              </a:solidFill>
            </a:endParaRPr>
          </a:p>
        </p:txBody>
      </p:sp>
    </p:spTree>
  </p:cSld>
  <p:clrMapOvr>
    <a:masterClrMapping/>
  </p:clrMapOvr>
  <p:transition spd="slow" advTm="40000">
    <p:randomBar dir="vert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pier">
  <a:themeElements>
    <a:clrScheme name="Przesileni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Odlewnia metali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apier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210</TotalTime>
  <Words>442</Words>
  <Application>Microsoft Office PowerPoint</Application>
  <PresentationFormat>Pokaz na ekranie (4:3)</PresentationFormat>
  <Paragraphs>43</Paragraphs>
  <Slides>11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11</vt:i4>
      </vt:variant>
    </vt:vector>
  </HeadingPairs>
  <TitlesOfParts>
    <vt:vector size="12" baseType="lpstr">
      <vt:lpstr>Papier</vt:lpstr>
      <vt:lpstr>Azbest -</vt:lpstr>
      <vt:lpstr>Slajd 2</vt:lpstr>
      <vt:lpstr>Azbest charakteryzuje się następującymi właściwościami:</vt:lpstr>
      <vt:lpstr>Rejony szczególnie zagrożone azbestem to: </vt:lpstr>
      <vt:lpstr>Ilość wyrobów azbestowych znajdująca się w Polsce:</vt:lpstr>
      <vt:lpstr>Źródła zanieczyszczeń środowiska azbestem: </vt:lpstr>
      <vt:lpstr>Slajd 7</vt:lpstr>
      <vt:lpstr>Choroby wywołane przez azbest:</vt:lpstr>
      <vt:lpstr>Do zadań organów terenowych należą: </vt:lpstr>
      <vt:lpstr>Usuwanie azbestu i zawierający azbest na terenie Polski</vt:lpstr>
      <vt:lpstr>Wykonała 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Azbest </dc:title>
  <dc:creator>Windows</dc:creator>
  <cp:lastModifiedBy>Windows</cp:lastModifiedBy>
  <cp:revision>23</cp:revision>
  <dcterms:created xsi:type="dcterms:W3CDTF">2009-12-13T11:15:33Z</dcterms:created>
  <dcterms:modified xsi:type="dcterms:W3CDTF">2009-12-13T16:01:00Z</dcterms:modified>
</cp:coreProperties>
</file>